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8"/>
  </p:notesMasterIdLst>
  <p:sldIdLst>
    <p:sldId id="257" r:id="rId2"/>
    <p:sldId id="1073" r:id="rId3"/>
    <p:sldId id="1107" r:id="rId4"/>
    <p:sldId id="1075" r:id="rId5"/>
    <p:sldId id="1076" r:id="rId6"/>
    <p:sldId id="1110" r:id="rId7"/>
    <p:sldId id="1083" r:id="rId8"/>
    <p:sldId id="1114" r:id="rId9"/>
    <p:sldId id="1081" r:id="rId10"/>
    <p:sldId id="1082" r:id="rId11"/>
    <p:sldId id="1111" r:id="rId12"/>
    <p:sldId id="269" r:id="rId13"/>
    <p:sldId id="1097" r:id="rId14"/>
    <p:sldId id="1098" r:id="rId15"/>
    <p:sldId id="1112" r:id="rId16"/>
    <p:sldId id="111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640"/>
  </p:normalViewPr>
  <p:slideViewPr>
    <p:cSldViewPr snapToGrid="0" snapToObjects="1">
      <p:cViewPr varScale="1">
        <p:scale>
          <a:sx n="78" d="100"/>
          <a:sy n="78" d="100"/>
        </p:scale>
        <p:origin x="682"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2D1BB-DA3B-4EE8-A1C1-30D0F3C51BF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254331D7-08CD-42C2-A292-9A42328EBDFF}">
      <dgm:prSet/>
      <dgm:spPr/>
      <dgm:t>
        <a:bodyPr/>
        <a:lstStyle/>
        <a:p>
          <a:r>
            <a:rPr lang="it-IT" b="0" i="0" dirty="0"/>
            <a:t>Raccolta empirica: interviste e sondaggi</a:t>
          </a:r>
          <a:endParaRPr lang="en-US" dirty="0"/>
        </a:p>
      </dgm:t>
    </dgm:pt>
    <dgm:pt modelId="{C92B2958-008F-4114-A6C4-D817562C67BA}" type="parTrans" cxnId="{E91A209A-978B-494E-A99E-403F27651330}">
      <dgm:prSet/>
      <dgm:spPr/>
      <dgm:t>
        <a:bodyPr/>
        <a:lstStyle/>
        <a:p>
          <a:endParaRPr lang="en-US"/>
        </a:p>
      </dgm:t>
    </dgm:pt>
    <dgm:pt modelId="{47869C12-5C71-4FFC-87F6-FD2B24209625}" type="sibTrans" cxnId="{E91A209A-978B-494E-A99E-403F27651330}">
      <dgm:prSet/>
      <dgm:spPr/>
      <dgm:t>
        <a:bodyPr/>
        <a:lstStyle/>
        <a:p>
          <a:endParaRPr lang="en-US"/>
        </a:p>
      </dgm:t>
    </dgm:pt>
    <dgm:pt modelId="{349E49A4-E89A-4AAC-ACD6-029FE786F4D4}">
      <dgm:prSet/>
      <dgm:spPr/>
      <dgm:t>
        <a:bodyPr/>
        <a:lstStyle/>
        <a:p>
          <a:r>
            <a:rPr lang="it-IT" b="0" i="0" dirty="0"/>
            <a:t>Stato paper.</a:t>
          </a:r>
        </a:p>
        <a:p>
          <a:r>
            <a:rPr lang="it-IT" b="0" i="0" dirty="0"/>
            <a:t> Coordinamento tra unità sulla ricerca</a:t>
          </a:r>
          <a:endParaRPr lang="en-US" dirty="0"/>
        </a:p>
      </dgm:t>
    </dgm:pt>
    <dgm:pt modelId="{066E3E70-82A2-460A-A7F1-FB9D6871115A}" type="parTrans" cxnId="{1189E766-96AE-4D2C-8D3E-E00722C8EA88}">
      <dgm:prSet/>
      <dgm:spPr/>
      <dgm:t>
        <a:bodyPr/>
        <a:lstStyle/>
        <a:p>
          <a:endParaRPr lang="en-US"/>
        </a:p>
      </dgm:t>
    </dgm:pt>
    <dgm:pt modelId="{53DA9355-4E13-49B4-806E-8FD870D80A0C}" type="sibTrans" cxnId="{1189E766-96AE-4D2C-8D3E-E00722C8EA88}">
      <dgm:prSet/>
      <dgm:spPr/>
      <dgm:t>
        <a:bodyPr/>
        <a:lstStyle/>
        <a:p>
          <a:endParaRPr lang="en-US"/>
        </a:p>
      </dgm:t>
    </dgm:pt>
    <dgm:pt modelId="{029D1D47-36DF-458A-A9D4-4AB6B70582EA}">
      <dgm:prSet/>
      <dgm:spPr/>
      <dgm:t>
        <a:bodyPr/>
        <a:lstStyle/>
        <a:p>
          <a:r>
            <a:rPr lang="it-IT" b="0" i="0"/>
            <a:t>Final workshop </a:t>
          </a:r>
          <a:endParaRPr lang="en-US"/>
        </a:p>
      </dgm:t>
    </dgm:pt>
    <dgm:pt modelId="{82DCDF17-A05E-41D6-A22E-13A7C302EF0F}" type="parTrans" cxnId="{0BF8931E-C4CA-4B13-AC94-D774EB716671}">
      <dgm:prSet/>
      <dgm:spPr/>
      <dgm:t>
        <a:bodyPr/>
        <a:lstStyle/>
        <a:p>
          <a:endParaRPr lang="en-US"/>
        </a:p>
      </dgm:t>
    </dgm:pt>
    <dgm:pt modelId="{0A503432-7DAF-4527-A035-6DDAD633BB74}" type="sibTrans" cxnId="{0BF8931E-C4CA-4B13-AC94-D774EB716671}">
      <dgm:prSet/>
      <dgm:spPr/>
      <dgm:t>
        <a:bodyPr/>
        <a:lstStyle/>
        <a:p>
          <a:endParaRPr lang="en-US"/>
        </a:p>
      </dgm:t>
    </dgm:pt>
    <dgm:pt modelId="{D91546F8-9428-A347-8423-5F7BBB1C91BF}" type="pres">
      <dgm:prSet presAssocID="{0DD2D1BB-DA3B-4EE8-A1C1-30D0F3C51BFA}" presName="diagram" presStyleCnt="0">
        <dgm:presLayoutVars>
          <dgm:chPref val="1"/>
          <dgm:dir/>
          <dgm:animOne val="branch"/>
          <dgm:animLvl val="lvl"/>
          <dgm:resizeHandles/>
        </dgm:presLayoutVars>
      </dgm:prSet>
      <dgm:spPr/>
    </dgm:pt>
    <dgm:pt modelId="{888C244B-9E96-144F-AB6B-2B19B45E5F79}" type="pres">
      <dgm:prSet presAssocID="{254331D7-08CD-42C2-A292-9A42328EBDFF}" presName="root" presStyleCnt="0"/>
      <dgm:spPr/>
    </dgm:pt>
    <dgm:pt modelId="{77C40721-1141-564B-866F-744FF898B5F8}" type="pres">
      <dgm:prSet presAssocID="{254331D7-08CD-42C2-A292-9A42328EBDFF}" presName="rootComposite" presStyleCnt="0"/>
      <dgm:spPr/>
    </dgm:pt>
    <dgm:pt modelId="{C585FBBD-36DD-6645-8355-D1D77712B016}" type="pres">
      <dgm:prSet presAssocID="{254331D7-08CD-42C2-A292-9A42328EBDFF}" presName="rootText" presStyleLbl="node1" presStyleIdx="0" presStyleCnt="3"/>
      <dgm:spPr/>
    </dgm:pt>
    <dgm:pt modelId="{86938080-C43D-9546-B21D-34C5B0D2F6C0}" type="pres">
      <dgm:prSet presAssocID="{254331D7-08CD-42C2-A292-9A42328EBDFF}" presName="rootConnector" presStyleLbl="node1" presStyleIdx="0" presStyleCnt="3"/>
      <dgm:spPr/>
    </dgm:pt>
    <dgm:pt modelId="{B9CE4BFF-7400-8B4D-9FE7-9B085FF0B8F0}" type="pres">
      <dgm:prSet presAssocID="{254331D7-08CD-42C2-A292-9A42328EBDFF}" presName="childShape" presStyleCnt="0"/>
      <dgm:spPr/>
    </dgm:pt>
    <dgm:pt modelId="{5C3CC9D6-DCFD-EB49-BBD8-5F70F7425D95}" type="pres">
      <dgm:prSet presAssocID="{349E49A4-E89A-4AAC-ACD6-029FE786F4D4}" presName="root" presStyleCnt="0"/>
      <dgm:spPr/>
    </dgm:pt>
    <dgm:pt modelId="{98D0659B-D462-EE49-99A2-282AB54AF2D2}" type="pres">
      <dgm:prSet presAssocID="{349E49A4-E89A-4AAC-ACD6-029FE786F4D4}" presName="rootComposite" presStyleCnt="0"/>
      <dgm:spPr/>
    </dgm:pt>
    <dgm:pt modelId="{4E8C79ED-4BCB-EA40-ABB8-8BC0064E63E6}" type="pres">
      <dgm:prSet presAssocID="{349E49A4-E89A-4AAC-ACD6-029FE786F4D4}" presName="rootText" presStyleLbl="node1" presStyleIdx="1" presStyleCnt="3"/>
      <dgm:spPr/>
    </dgm:pt>
    <dgm:pt modelId="{6BF3EA69-9AC0-4C4F-AF53-3DC80FDD6077}" type="pres">
      <dgm:prSet presAssocID="{349E49A4-E89A-4AAC-ACD6-029FE786F4D4}" presName="rootConnector" presStyleLbl="node1" presStyleIdx="1" presStyleCnt="3"/>
      <dgm:spPr/>
    </dgm:pt>
    <dgm:pt modelId="{6F4150EE-FC84-5F4A-B87E-02484568E4D8}" type="pres">
      <dgm:prSet presAssocID="{349E49A4-E89A-4AAC-ACD6-029FE786F4D4}" presName="childShape" presStyleCnt="0"/>
      <dgm:spPr/>
    </dgm:pt>
    <dgm:pt modelId="{982BCB23-822B-AD45-89BC-1D215B36E4C2}" type="pres">
      <dgm:prSet presAssocID="{029D1D47-36DF-458A-A9D4-4AB6B70582EA}" presName="root" presStyleCnt="0"/>
      <dgm:spPr/>
    </dgm:pt>
    <dgm:pt modelId="{02C17E08-1C3D-D647-97AD-67195E11364F}" type="pres">
      <dgm:prSet presAssocID="{029D1D47-36DF-458A-A9D4-4AB6B70582EA}" presName="rootComposite" presStyleCnt="0"/>
      <dgm:spPr/>
    </dgm:pt>
    <dgm:pt modelId="{DCE91662-36FD-4D43-B2B9-1E207305162E}" type="pres">
      <dgm:prSet presAssocID="{029D1D47-36DF-458A-A9D4-4AB6B70582EA}" presName="rootText" presStyleLbl="node1" presStyleIdx="2" presStyleCnt="3"/>
      <dgm:spPr/>
    </dgm:pt>
    <dgm:pt modelId="{E0B9E96D-8A22-5841-A753-966C97F7EB35}" type="pres">
      <dgm:prSet presAssocID="{029D1D47-36DF-458A-A9D4-4AB6B70582EA}" presName="rootConnector" presStyleLbl="node1" presStyleIdx="2" presStyleCnt="3"/>
      <dgm:spPr/>
    </dgm:pt>
    <dgm:pt modelId="{B2CFE3A2-571B-AC48-A364-F91692F53D57}" type="pres">
      <dgm:prSet presAssocID="{029D1D47-36DF-458A-A9D4-4AB6B70582EA}" presName="childShape" presStyleCnt="0"/>
      <dgm:spPr/>
    </dgm:pt>
  </dgm:ptLst>
  <dgm:cxnLst>
    <dgm:cxn modelId="{0BF8931E-C4CA-4B13-AC94-D774EB716671}" srcId="{0DD2D1BB-DA3B-4EE8-A1C1-30D0F3C51BFA}" destId="{029D1D47-36DF-458A-A9D4-4AB6B70582EA}" srcOrd="2" destOrd="0" parTransId="{82DCDF17-A05E-41D6-A22E-13A7C302EF0F}" sibTransId="{0A503432-7DAF-4527-A035-6DDAD633BB74}"/>
    <dgm:cxn modelId="{C8529A3B-542C-6C4C-9D32-F62126AEC9D4}" type="presOf" srcId="{349E49A4-E89A-4AAC-ACD6-029FE786F4D4}" destId="{4E8C79ED-4BCB-EA40-ABB8-8BC0064E63E6}" srcOrd="0" destOrd="0" presId="urn:microsoft.com/office/officeart/2005/8/layout/hierarchy3"/>
    <dgm:cxn modelId="{1189E766-96AE-4D2C-8D3E-E00722C8EA88}" srcId="{0DD2D1BB-DA3B-4EE8-A1C1-30D0F3C51BFA}" destId="{349E49A4-E89A-4AAC-ACD6-029FE786F4D4}" srcOrd="1" destOrd="0" parTransId="{066E3E70-82A2-460A-A7F1-FB9D6871115A}" sibTransId="{53DA9355-4E13-49B4-806E-8FD870D80A0C}"/>
    <dgm:cxn modelId="{4BE4E04D-2E6D-C348-A17D-6A846BEF7440}" type="presOf" srcId="{349E49A4-E89A-4AAC-ACD6-029FE786F4D4}" destId="{6BF3EA69-9AC0-4C4F-AF53-3DC80FDD6077}" srcOrd="1" destOrd="0" presId="urn:microsoft.com/office/officeart/2005/8/layout/hierarchy3"/>
    <dgm:cxn modelId="{636F6C6F-DAE0-854C-A6F6-0DF1DFEF8DBF}" type="presOf" srcId="{029D1D47-36DF-458A-A9D4-4AB6B70582EA}" destId="{E0B9E96D-8A22-5841-A753-966C97F7EB35}" srcOrd="1" destOrd="0" presId="urn:microsoft.com/office/officeart/2005/8/layout/hierarchy3"/>
    <dgm:cxn modelId="{7A535E55-F08A-2B40-A1EF-E75615587589}" type="presOf" srcId="{254331D7-08CD-42C2-A292-9A42328EBDFF}" destId="{C585FBBD-36DD-6645-8355-D1D77712B016}" srcOrd="0" destOrd="0" presId="urn:microsoft.com/office/officeart/2005/8/layout/hierarchy3"/>
    <dgm:cxn modelId="{C82AFF7F-4BD7-4D41-8367-57803B7C17FD}" type="presOf" srcId="{029D1D47-36DF-458A-A9D4-4AB6B70582EA}" destId="{DCE91662-36FD-4D43-B2B9-1E207305162E}" srcOrd="0" destOrd="0" presId="urn:microsoft.com/office/officeart/2005/8/layout/hierarchy3"/>
    <dgm:cxn modelId="{74A64B85-E916-2A42-9B86-932F131FE4F5}" type="presOf" srcId="{0DD2D1BB-DA3B-4EE8-A1C1-30D0F3C51BFA}" destId="{D91546F8-9428-A347-8423-5F7BBB1C91BF}" srcOrd="0" destOrd="0" presId="urn:microsoft.com/office/officeart/2005/8/layout/hierarchy3"/>
    <dgm:cxn modelId="{E91A209A-978B-494E-A99E-403F27651330}" srcId="{0DD2D1BB-DA3B-4EE8-A1C1-30D0F3C51BFA}" destId="{254331D7-08CD-42C2-A292-9A42328EBDFF}" srcOrd="0" destOrd="0" parTransId="{C92B2958-008F-4114-A6C4-D817562C67BA}" sibTransId="{47869C12-5C71-4FFC-87F6-FD2B24209625}"/>
    <dgm:cxn modelId="{AF7D5CDB-D54B-E64F-8C45-AA8172F84ECF}" type="presOf" srcId="{254331D7-08CD-42C2-A292-9A42328EBDFF}" destId="{86938080-C43D-9546-B21D-34C5B0D2F6C0}" srcOrd="1" destOrd="0" presId="urn:microsoft.com/office/officeart/2005/8/layout/hierarchy3"/>
    <dgm:cxn modelId="{32C729E0-8E4D-F14C-9D95-11F1C0A1C6DF}" type="presParOf" srcId="{D91546F8-9428-A347-8423-5F7BBB1C91BF}" destId="{888C244B-9E96-144F-AB6B-2B19B45E5F79}" srcOrd="0" destOrd="0" presId="urn:microsoft.com/office/officeart/2005/8/layout/hierarchy3"/>
    <dgm:cxn modelId="{D5B76CE9-B396-C64B-A445-6D9A7CD748EB}" type="presParOf" srcId="{888C244B-9E96-144F-AB6B-2B19B45E5F79}" destId="{77C40721-1141-564B-866F-744FF898B5F8}" srcOrd="0" destOrd="0" presId="urn:microsoft.com/office/officeart/2005/8/layout/hierarchy3"/>
    <dgm:cxn modelId="{07608725-7EA1-1E42-A317-3824786E5108}" type="presParOf" srcId="{77C40721-1141-564B-866F-744FF898B5F8}" destId="{C585FBBD-36DD-6645-8355-D1D77712B016}" srcOrd="0" destOrd="0" presId="urn:microsoft.com/office/officeart/2005/8/layout/hierarchy3"/>
    <dgm:cxn modelId="{E5793455-6936-D849-80E7-B5F93F07F5BE}" type="presParOf" srcId="{77C40721-1141-564B-866F-744FF898B5F8}" destId="{86938080-C43D-9546-B21D-34C5B0D2F6C0}" srcOrd="1" destOrd="0" presId="urn:microsoft.com/office/officeart/2005/8/layout/hierarchy3"/>
    <dgm:cxn modelId="{EBF925E8-1AA8-1246-846E-03B974D9F28E}" type="presParOf" srcId="{888C244B-9E96-144F-AB6B-2B19B45E5F79}" destId="{B9CE4BFF-7400-8B4D-9FE7-9B085FF0B8F0}" srcOrd="1" destOrd="0" presId="urn:microsoft.com/office/officeart/2005/8/layout/hierarchy3"/>
    <dgm:cxn modelId="{3ADFBAC3-1112-824B-BBAC-79F21F0690C8}" type="presParOf" srcId="{D91546F8-9428-A347-8423-5F7BBB1C91BF}" destId="{5C3CC9D6-DCFD-EB49-BBD8-5F70F7425D95}" srcOrd="1" destOrd="0" presId="urn:microsoft.com/office/officeart/2005/8/layout/hierarchy3"/>
    <dgm:cxn modelId="{EB552EDB-F49B-D84D-9DBF-35DD6B9D9AF3}" type="presParOf" srcId="{5C3CC9D6-DCFD-EB49-BBD8-5F70F7425D95}" destId="{98D0659B-D462-EE49-99A2-282AB54AF2D2}" srcOrd="0" destOrd="0" presId="urn:microsoft.com/office/officeart/2005/8/layout/hierarchy3"/>
    <dgm:cxn modelId="{4C1A28D6-DF73-C64B-ABFF-3429FC125ACD}" type="presParOf" srcId="{98D0659B-D462-EE49-99A2-282AB54AF2D2}" destId="{4E8C79ED-4BCB-EA40-ABB8-8BC0064E63E6}" srcOrd="0" destOrd="0" presId="urn:microsoft.com/office/officeart/2005/8/layout/hierarchy3"/>
    <dgm:cxn modelId="{8439BDC6-929D-B746-8AC2-5ED4B30793EC}" type="presParOf" srcId="{98D0659B-D462-EE49-99A2-282AB54AF2D2}" destId="{6BF3EA69-9AC0-4C4F-AF53-3DC80FDD6077}" srcOrd="1" destOrd="0" presId="urn:microsoft.com/office/officeart/2005/8/layout/hierarchy3"/>
    <dgm:cxn modelId="{8311AD69-9E9C-674E-80C0-9E53E0014284}" type="presParOf" srcId="{5C3CC9D6-DCFD-EB49-BBD8-5F70F7425D95}" destId="{6F4150EE-FC84-5F4A-B87E-02484568E4D8}" srcOrd="1" destOrd="0" presId="urn:microsoft.com/office/officeart/2005/8/layout/hierarchy3"/>
    <dgm:cxn modelId="{11A7F054-2B1F-9F46-B6BF-C6BA311F629F}" type="presParOf" srcId="{D91546F8-9428-A347-8423-5F7BBB1C91BF}" destId="{982BCB23-822B-AD45-89BC-1D215B36E4C2}" srcOrd="2" destOrd="0" presId="urn:microsoft.com/office/officeart/2005/8/layout/hierarchy3"/>
    <dgm:cxn modelId="{DD1C4118-4191-B54E-B595-A5F45A997EB4}" type="presParOf" srcId="{982BCB23-822B-AD45-89BC-1D215B36E4C2}" destId="{02C17E08-1C3D-D647-97AD-67195E11364F}" srcOrd="0" destOrd="0" presId="urn:microsoft.com/office/officeart/2005/8/layout/hierarchy3"/>
    <dgm:cxn modelId="{974B42F5-0319-4046-A686-94BB404EB634}" type="presParOf" srcId="{02C17E08-1C3D-D647-97AD-67195E11364F}" destId="{DCE91662-36FD-4D43-B2B9-1E207305162E}" srcOrd="0" destOrd="0" presId="urn:microsoft.com/office/officeart/2005/8/layout/hierarchy3"/>
    <dgm:cxn modelId="{C62A7EF5-2126-6E45-9FA7-FB09E0738746}" type="presParOf" srcId="{02C17E08-1C3D-D647-97AD-67195E11364F}" destId="{E0B9E96D-8A22-5841-A753-966C97F7EB35}" srcOrd="1" destOrd="0" presId="urn:microsoft.com/office/officeart/2005/8/layout/hierarchy3"/>
    <dgm:cxn modelId="{B78B76AE-D68F-EB45-AEE9-72848C261B00}" type="presParOf" srcId="{982BCB23-822B-AD45-89BC-1D215B36E4C2}" destId="{B2CFE3A2-571B-AC48-A364-F91692F53D5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5FBBD-36DD-6645-8355-D1D77712B016}">
      <dsp:nvSpPr>
        <dsp:cNvPr id="0" name=""/>
        <dsp:cNvSpPr/>
      </dsp:nvSpPr>
      <dsp:spPr>
        <a:xfrm>
          <a:off x="1174" y="855870"/>
          <a:ext cx="2749438" cy="137471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it-IT" sz="2100" b="0" i="0" kern="1200" dirty="0"/>
            <a:t>Raccolta empirica: interviste e sondaggi</a:t>
          </a:r>
          <a:endParaRPr lang="en-US" sz="2100" kern="1200" dirty="0"/>
        </a:p>
      </dsp:txBody>
      <dsp:txXfrm>
        <a:off x="41438" y="896134"/>
        <a:ext cx="2668910" cy="1294191"/>
      </dsp:txXfrm>
    </dsp:sp>
    <dsp:sp modelId="{4E8C79ED-4BCB-EA40-ABB8-8BC0064E63E6}">
      <dsp:nvSpPr>
        <dsp:cNvPr id="0" name=""/>
        <dsp:cNvSpPr/>
      </dsp:nvSpPr>
      <dsp:spPr>
        <a:xfrm>
          <a:off x="3437972" y="855870"/>
          <a:ext cx="2749438" cy="137471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it-IT" sz="2100" b="0" i="0" kern="1200" dirty="0"/>
            <a:t>Stato paper.</a:t>
          </a:r>
        </a:p>
        <a:p>
          <a:pPr marL="0" lvl="0" indent="0" algn="ctr" defTabSz="933450">
            <a:lnSpc>
              <a:spcPct val="90000"/>
            </a:lnSpc>
            <a:spcBef>
              <a:spcPct val="0"/>
            </a:spcBef>
            <a:spcAft>
              <a:spcPct val="35000"/>
            </a:spcAft>
            <a:buNone/>
          </a:pPr>
          <a:r>
            <a:rPr lang="it-IT" sz="2100" b="0" i="0" kern="1200" dirty="0"/>
            <a:t> Coordinamento tra unità sulla ricerca</a:t>
          </a:r>
          <a:endParaRPr lang="en-US" sz="2100" kern="1200" dirty="0"/>
        </a:p>
      </dsp:txBody>
      <dsp:txXfrm>
        <a:off x="3478236" y="896134"/>
        <a:ext cx="2668910" cy="1294191"/>
      </dsp:txXfrm>
    </dsp:sp>
    <dsp:sp modelId="{DCE91662-36FD-4D43-B2B9-1E207305162E}">
      <dsp:nvSpPr>
        <dsp:cNvPr id="0" name=""/>
        <dsp:cNvSpPr/>
      </dsp:nvSpPr>
      <dsp:spPr>
        <a:xfrm>
          <a:off x="6874770" y="855870"/>
          <a:ext cx="2749438" cy="137471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it-IT" sz="2100" b="0" i="0" kern="1200"/>
            <a:t>Final workshop </a:t>
          </a:r>
          <a:endParaRPr lang="en-US" sz="2100" kern="1200"/>
        </a:p>
      </dsp:txBody>
      <dsp:txXfrm>
        <a:off x="6915034" y="896134"/>
        <a:ext cx="2668910" cy="12941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2A4869-5750-8944-9FF6-D5FAC197D8F0}" type="datetimeFigureOut">
              <a:rPr lang="it-IT" smtClean="0"/>
              <a:t>08/07/2025</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2E1D3-61DA-8B4C-90CA-AF98B91B563F}" type="slidenum">
              <a:rPr lang="it-IT" smtClean="0"/>
              <a:t>‹#›</a:t>
            </a:fld>
            <a:endParaRPr lang="it-IT"/>
          </a:p>
        </p:txBody>
      </p:sp>
    </p:spTree>
    <p:extLst>
      <p:ext uri="{BB962C8B-B14F-4D97-AF65-F5344CB8AC3E}">
        <p14:creationId xmlns:p14="http://schemas.microsoft.com/office/powerpoint/2010/main" val="30851448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.As a middle power strongly embedded in the Western security architecture, Italy is “required” to provide its military contribitution when allies and multilateral organizations ask for support to contrast specific threats or guarantee peace, stability and human rights abroad. In that case, we should mainly look at the type of international pressures and at the level of coherence between the military intervention and the “pacifist and multilateral” norms and narratives shared by Italian public opinion (</a:t>
            </a:r>
            <a:r>
              <a:rPr lang="en-US" sz="1800" dirty="0" err="1">
                <a:solidFill>
                  <a:srgbClr val="000000"/>
                </a:solidFill>
                <a:effectLst/>
                <a:latin typeface="Times New Roman" panose="02020603050405020304" pitchFamily="18" charset="0"/>
                <a:ea typeface="Times New Roman" panose="02020603050405020304" pitchFamily="18" charset="0"/>
              </a:rPr>
              <a:t>Battistelli</a:t>
            </a:r>
            <a:r>
              <a:rPr lang="en-US" sz="1800" dirty="0">
                <a:solidFill>
                  <a:srgbClr val="000000"/>
                </a:solidFill>
                <a:effectLst/>
                <a:latin typeface="Times New Roman" panose="02020603050405020304" pitchFamily="18" charset="0"/>
                <a:ea typeface="Times New Roman" panose="02020603050405020304" pitchFamily="18" charset="0"/>
              </a:rPr>
              <a:t> et al 2004; Ignazi et al 2012; Catanzaro and Coticchia 2019). If there is coherence between the pressure from allies and norms (e.g. for multilateral and humanitarian missions), domestic factors are irrelevant. Rather, if such coherence is scarce, or (eventually) if there are no international pressures to intervene, domestic factors are crucial, especially to shape the mission and its features. In case of a clash between international pressures and domestic considerations, we need to look at who asks for Italian contribution (US-led NATO or not). If no requests come from abroad, we should examine how pressures to intervene come from domestic actors.</a:t>
            </a:r>
            <a:endParaRPr lang="it-IT" sz="1800" dirty="0">
              <a:effectLst/>
              <a:latin typeface="Times New Roman" panose="02020603050405020304" pitchFamily="18" charset="0"/>
              <a:ea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8DB2E1D3-61DA-8B4C-90CA-AF98B91B563F}" type="slidenum">
              <a:rPr lang="it-IT" smtClean="0"/>
              <a:t>13</a:t>
            </a:fld>
            <a:endParaRPr lang="it-IT"/>
          </a:p>
        </p:txBody>
      </p:sp>
    </p:spTree>
    <p:extLst>
      <p:ext uri="{BB962C8B-B14F-4D97-AF65-F5344CB8AC3E}">
        <p14:creationId xmlns:p14="http://schemas.microsoft.com/office/powerpoint/2010/main" val="30632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stile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7/8/2025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4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stile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23A1CC3-2375-41D4-9E03-427CAF2A4C1A}" type="datetimeFigureOut">
              <a:rPr lang="en-US" smtClean="0"/>
              <a:t>7/8/2025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00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stile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FF16868-8199-4C2C-A5B1-63AEE139F88E}" type="datetimeFigureOut">
              <a:rPr lang="en-US" smtClean="0"/>
              <a:t>7/8/2025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870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stile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AD9FF7F-6988-44CC-821B-644E70CD2F73}" type="datetimeFigureOut">
              <a:rPr lang="en-US" smtClean="0"/>
              <a:t>7/8/2025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90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stile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C12C299-16B2-4475-990D-751901EACC14}" type="datetimeFigureOut">
              <a:rPr lang="en-US" smtClean="0"/>
              <a:t>7/8/2025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11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stile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7/8/2025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51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stile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7/8/2025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20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956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stile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8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7/8/2025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46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stile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34E6425-0181-43F2-84FC-787E803FD2F8}" type="datetimeFigureOut">
              <a:rPr lang="en-US" smtClean="0"/>
              <a:t>7/8/2025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27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7/8/2025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4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7/8/2025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82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7/8/2025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29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7/8/2025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854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stile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6E86A4C-8E40-4F87-A4F0-01A0687C5742}" type="datetimeFigureOut">
              <a:rPr lang="en-US" smtClean="0"/>
              <a:t>7/8/2025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35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stile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5E72C73-2D91-4E12-BA25-F0AA0C03599B}" type="datetimeFigureOut">
              <a:rPr lang="en-US" smtClean="0"/>
              <a:t>7/8/2025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53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stile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7/8/2025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1118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DD192-8D1D-1BB2-C9EE-9F042C0AEEB7}"/>
            </a:ext>
          </a:extLst>
        </p:cNvPr>
        <p:cNvGrpSpPr/>
        <p:nvPr/>
      </p:nvGrpSpPr>
      <p:grpSpPr>
        <a:xfrm>
          <a:off x="0" y="0"/>
          <a:ext cx="0" cy="0"/>
          <a:chOff x="0" y="0"/>
          <a:chExt cx="0" cy="0"/>
        </a:xfrm>
      </p:grpSpPr>
      <p:sp>
        <p:nvSpPr>
          <p:cNvPr id="13" name="Segnaposto testo 12">
            <a:extLst>
              <a:ext uri="{FF2B5EF4-FFF2-40B4-BE49-F238E27FC236}">
                <a16:creationId xmlns:a16="http://schemas.microsoft.com/office/drawing/2014/main" id="{51D8A6F8-304F-CDC1-F441-8D8E52165DA9}"/>
              </a:ext>
            </a:extLst>
          </p:cNvPr>
          <p:cNvSpPr>
            <a:spLocks noGrp="1"/>
          </p:cNvSpPr>
          <p:nvPr>
            <p:ph idx="1"/>
          </p:nvPr>
        </p:nvSpPr>
        <p:spPr>
          <a:xfrm>
            <a:off x="356260" y="2574757"/>
            <a:ext cx="11709070" cy="3921046"/>
          </a:xfrm>
        </p:spPr>
        <p:txBody>
          <a:bodyPr>
            <a:normAutofit/>
          </a:bodyPr>
          <a:lstStyle/>
          <a:p>
            <a:pPr marL="0" indent="0" algn="ctr">
              <a:buNone/>
            </a:pPr>
            <a:r>
              <a:rPr lang="it-IT" sz="2000" i="1" dirty="0">
                <a:effectLst/>
                <a:latin typeface="Book Antiqua" panose="02040602050305030304" pitchFamily="18" charset="0"/>
              </a:rPr>
              <a:t>PRIN: PROGETTI DI RICERCA DI RILEVANTE INTERESSE NAZIONALE – Bando 2022 - Prot. 2022J9Z53N</a:t>
            </a:r>
          </a:p>
          <a:p>
            <a:pPr marL="0" indent="0" algn="ctr">
              <a:buNone/>
            </a:pPr>
            <a:endParaRPr lang="it-IT" sz="3200" b="1" kern="100" dirty="0">
              <a:latin typeface="Book Antiqua" panose="02040602050305030304" pitchFamily="18" charset="0"/>
              <a:cs typeface="Times New Roman" panose="02020603050405020304" pitchFamily="18" charset="0"/>
            </a:endParaRPr>
          </a:p>
          <a:p>
            <a:r>
              <a:rPr lang="it-IT" sz="2400" b="1" kern="100" dirty="0">
                <a:latin typeface="Book Antiqua" panose="02040602050305030304" pitchFamily="18" charset="0"/>
                <a:cs typeface="Times New Roman" panose="02020603050405020304" pitchFamily="18" charset="0"/>
              </a:rPr>
              <a:t>MILESTONE 4 </a:t>
            </a:r>
            <a:r>
              <a:rPr lang="it-IT" b="1" i="1" dirty="0" err="1"/>
              <a:t>Assessment</a:t>
            </a:r>
            <a:r>
              <a:rPr lang="it-IT" b="1" i="1" dirty="0"/>
              <a:t> of </a:t>
            </a:r>
            <a:r>
              <a:rPr lang="it-IT" b="1" i="1" dirty="0" err="1"/>
              <a:t>results</a:t>
            </a:r>
            <a:r>
              <a:rPr lang="it-IT" b="1" i="1" dirty="0"/>
              <a:t> on decision-making </a:t>
            </a:r>
            <a:r>
              <a:rPr lang="it-IT" b="1" i="1" dirty="0" err="1"/>
              <a:t>process</a:t>
            </a:r>
            <a:r>
              <a:rPr lang="it-IT" b="1" i="1" dirty="0"/>
              <a:t> – Genova 7 luglio 2025</a:t>
            </a:r>
            <a:endParaRPr lang="it-IT" b="1" dirty="0"/>
          </a:p>
          <a:p>
            <a:pPr marL="220980" indent="0" algn="ctr">
              <a:buNone/>
            </a:pPr>
            <a:endParaRPr lang="en-US" sz="32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marL="220980" indent="0" algn="ctr">
              <a:buNone/>
            </a:pPr>
            <a:r>
              <a:rPr lang="en-US" sz="3600" b="1" kern="100" dirty="0">
                <a:effectLst/>
                <a:latin typeface="Book Antiqua" panose="02040602050305030304" pitchFamily="18" charset="0"/>
                <a:ea typeface="Calibri" panose="020F0502020204030204" pitchFamily="34" charset="0"/>
                <a:cs typeface="Times New Roman" panose="02020603050405020304" pitchFamily="18" charset="0"/>
              </a:rPr>
              <a:t>Lessons learned? </a:t>
            </a:r>
          </a:p>
          <a:p>
            <a:pPr marL="220980" indent="0" algn="ctr">
              <a:buNone/>
            </a:pPr>
            <a:r>
              <a:rPr lang="en-US" sz="3600" b="1" kern="100" dirty="0">
                <a:effectLst/>
                <a:latin typeface="Book Antiqua" panose="02040602050305030304" pitchFamily="18" charset="0"/>
                <a:ea typeface="Calibri" panose="020F0502020204030204" pitchFamily="34" charset="0"/>
                <a:cs typeface="Times New Roman" panose="02020603050405020304" pitchFamily="18" charset="0"/>
              </a:rPr>
              <a:t>The past and future of Italian defense policy</a:t>
            </a:r>
            <a:endParaRPr lang="it-IT" sz="3600" kern="1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p>
        </p:txBody>
      </p:sp>
      <p:pic>
        <p:nvPicPr>
          <p:cNvPr id="9" name="Immagine 8">
            <a:extLst>
              <a:ext uri="{FF2B5EF4-FFF2-40B4-BE49-F238E27FC236}">
                <a16:creationId xmlns:a16="http://schemas.microsoft.com/office/drawing/2014/main" id="{0BEE6371-0B42-30E7-A02E-90235A3CF79E}"/>
              </a:ext>
            </a:extLst>
          </p:cNvPr>
          <p:cNvPicPr>
            <a:picLocks noChangeAspect="1"/>
          </p:cNvPicPr>
          <p:nvPr/>
        </p:nvPicPr>
        <p:blipFill>
          <a:blip r:embed="rId2"/>
          <a:stretch>
            <a:fillRect/>
          </a:stretch>
        </p:blipFill>
        <p:spPr>
          <a:xfrm>
            <a:off x="1295400" y="666750"/>
            <a:ext cx="8820150" cy="941125"/>
          </a:xfrm>
          <a:prstGeom prst="rect">
            <a:avLst/>
          </a:prstGeom>
        </p:spPr>
      </p:pic>
    </p:spTree>
    <p:extLst>
      <p:ext uri="{BB962C8B-B14F-4D97-AF65-F5344CB8AC3E}">
        <p14:creationId xmlns:p14="http://schemas.microsoft.com/office/powerpoint/2010/main" val="280921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45274E-51BA-45DB-A1AF-D9D2D3070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pSp>
        <p:nvGrpSpPr>
          <p:cNvPr id="25" name="Group 24">
            <a:extLst>
              <a:ext uri="{FF2B5EF4-FFF2-40B4-BE49-F238E27FC236}">
                <a16:creationId xmlns:a16="http://schemas.microsoft.com/office/drawing/2014/main" id="{F23D49CA-BEDE-4AD1-B156-6E1CD672F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38" name="Oval 25">
              <a:extLst>
                <a:ext uri="{FF2B5EF4-FFF2-40B4-BE49-F238E27FC236}">
                  <a16:creationId xmlns:a16="http://schemas.microsoft.com/office/drawing/2014/main" id="{01C3C4EA-B476-435A-9415-082AC4349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Oval 26">
              <a:extLst>
                <a:ext uri="{FF2B5EF4-FFF2-40B4-BE49-F238E27FC236}">
                  <a16:creationId xmlns:a16="http://schemas.microsoft.com/office/drawing/2014/main" id="{31EDCF7B-9A1F-4B83-876B-10DF260AC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Rectangle 27">
              <a:extLst>
                <a:ext uri="{FF2B5EF4-FFF2-40B4-BE49-F238E27FC236}">
                  <a16:creationId xmlns:a16="http://schemas.microsoft.com/office/drawing/2014/main" id="{C41E3788-48C7-46E5-B8FC-F6A199D6D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Freeform 5">
              <a:extLst>
                <a:ext uri="{FF2B5EF4-FFF2-40B4-BE49-F238E27FC236}">
                  <a16:creationId xmlns:a16="http://schemas.microsoft.com/office/drawing/2014/main" id="{0BB7126D-A3C9-40BF-BC31-925239075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it-IT"/>
            </a:p>
          </p:txBody>
        </p:sp>
        <p:sp>
          <p:nvSpPr>
            <p:cNvPr id="41" name="Freeform 5">
              <a:extLst>
                <a:ext uri="{FF2B5EF4-FFF2-40B4-BE49-F238E27FC236}">
                  <a16:creationId xmlns:a16="http://schemas.microsoft.com/office/drawing/2014/main" id="{57AC479E-6526-40E2-B438-017CD542F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it-IT"/>
            </a:p>
          </p:txBody>
        </p:sp>
        <p:sp>
          <p:nvSpPr>
            <p:cNvPr id="31" name="Freeform 5">
              <a:extLst>
                <a:ext uri="{FF2B5EF4-FFF2-40B4-BE49-F238E27FC236}">
                  <a16:creationId xmlns:a16="http://schemas.microsoft.com/office/drawing/2014/main" id="{58512C16-E8B7-4D79-8ADA-20C4FDD933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3" name="Segnaposto contenuto 2">
            <a:extLst>
              <a:ext uri="{FF2B5EF4-FFF2-40B4-BE49-F238E27FC236}">
                <a16:creationId xmlns:a16="http://schemas.microsoft.com/office/drawing/2014/main" id="{4968C548-81BA-2204-FDEB-845E13B78EE5}"/>
              </a:ext>
            </a:extLst>
          </p:cNvPr>
          <p:cNvSpPr>
            <a:spLocks noGrp="1"/>
          </p:cNvSpPr>
          <p:nvPr>
            <p:ph idx="1"/>
          </p:nvPr>
        </p:nvSpPr>
        <p:spPr>
          <a:xfrm>
            <a:off x="639098" y="1757548"/>
            <a:ext cx="5456902" cy="4472929"/>
          </a:xfrm>
        </p:spPr>
        <p:txBody>
          <a:bodyPr anchor="ctr">
            <a:normAutofit/>
          </a:bodyPr>
          <a:lstStyle/>
          <a:p>
            <a:r>
              <a:rPr lang="it-IT" sz="3200" i="1" dirty="0">
                <a:solidFill>
                  <a:schemeClr val="bg1"/>
                </a:solidFill>
                <a:effectLst/>
                <a:latin typeface="Helvetica" pitchFamily="2" charset="0"/>
              </a:rPr>
              <a:t>Review (</a:t>
            </a:r>
            <a:r>
              <a:rPr lang="it-IT" sz="3200" i="1" dirty="0">
                <a:solidFill>
                  <a:schemeClr val="bg1"/>
                </a:solidFill>
                <a:latin typeface="Helvetica" pitchFamily="2" charset="0"/>
              </a:rPr>
              <a:t>👍)</a:t>
            </a:r>
          </a:p>
          <a:p>
            <a:r>
              <a:rPr lang="it-IT" sz="3200" i="1" dirty="0">
                <a:solidFill>
                  <a:schemeClr val="bg1"/>
                </a:solidFill>
                <a:effectLst/>
                <a:latin typeface="Helvetica" pitchFamily="2" charset="0"/>
              </a:rPr>
              <a:t>Drivers e meccanismi missioni (</a:t>
            </a:r>
            <a:r>
              <a:rPr lang="it-IT" sz="3200" i="1" dirty="0">
                <a:solidFill>
                  <a:schemeClr val="tx1"/>
                </a:solidFill>
                <a:latin typeface="Helvetica" pitchFamily="2" charset="0"/>
              </a:rPr>
              <a:t>in corso</a:t>
            </a:r>
            <a:r>
              <a:rPr lang="it-IT" sz="3200" i="1" dirty="0">
                <a:solidFill>
                  <a:schemeClr val="bg1"/>
                </a:solidFill>
                <a:latin typeface="Helvetica" pitchFamily="2" charset="0"/>
              </a:rPr>
              <a:t>)</a:t>
            </a:r>
            <a:endParaRPr lang="it-IT" sz="3200" i="1" dirty="0">
              <a:solidFill>
                <a:schemeClr val="bg1"/>
              </a:solidFill>
              <a:effectLst/>
              <a:latin typeface="Helvetica" pitchFamily="2" charset="0"/>
            </a:endParaRPr>
          </a:p>
          <a:p>
            <a:r>
              <a:rPr lang="it-IT" sz="3200" i="1" dirty="0">
                <a:solidFill>
                  <a:schemeClr val="bg1"/>
                </a:solidFill>
                <a:latin typeface="Helvetica" pitchFamily="2" charset="0"/>
              </a:rPr>
              <a:t>Lezioni apprese: processo (👍) e analisi (</a:t>
            </a:r>
            <a:r>
              <a:rPr lang="it-IT" sz="3200" i="1" dirty="0">
                <a:solidFill>
                  <a:schemeClr val="tx1"/>
                </a:solidFill>
                <a:latin typeface="Helvetica" pitchFamily="2" charset="0"/>
              </a:rPr>
              <a:t>in corso</a:t>
            </a:r>
            <a:r>
              <a:rPr lang="it-IT" sz="3200" i="1" dirty="0">
                <a:solidFill>
                  <a:schemeClr val="bg1"/>
                </a:solidFill>
                <a:latin typeface="Helvetica" pitchFamily="2" charset="0"/>
              </a:rPr>
              <a:t>)</a:t>
            </a:r>
          </a:p>
          <a:p>
            <a:r>
              <a:rPr lang="it-IT" sz="3200" i="1" dirty="0">
                <a:solidFill>
                  <a:schemeClr val="bg1"/>
                </a:solidFill>
                <a:effectLst/>
                <a:latin typeface="Helvetica" pitchFamily="2" charset="0"/>
              </a:rPr>
              <a:t>Coordinamento e </a:t>
            </a:r>
            <a:r>
              <a:rPr lang="it-IT" sz="3200" i="1" dirty="0">
                <a:solidFill>
                  <a:schemeClr val="bg1"/>
                </a:solidFill>
                <a:latin typeface="Helvetica" pitchFamily="2" charset="0"/>
              </a:rPr>
              <a:t>disseminazione (👍)</a:t>
            </a:r>
          </a:p>
          <a:p>
            <a:endParaRPr lang="it-IT" sz="3200" i="1" dirty="0">
              <a:solidFill>
                <a:schemeClr val="bg1"/>
              </a:solidFill>
              <a:effectLst/>
              <a:latin typeface="Helvetica" pitchFamily="2" charset="0"/>
            </a:endParaRPr>
          </a:p>
          <a:p>
            <a:endParaRPr lang="en-IE" i="1" dirty="0">
              <a:solidFill>
                <a:schemeClr val="bg1"/>
              </a:solidFill>
              <a:latin typeface="Helvetica" pitchFamily="2" charset="0"/>
            </a:endParaRPr>
          </a:p>
          <a:p>
            <a:endParaRPr lang="it-IT" dirty="0">
              <a:solidFill>
                <a:schemeClr val="bg1"/>
              </a:solidFill>
              <a:effectLst/>
              <a:latin typeface="Helvetica" pitchFamily="2" charset="0"/>
            </a:endParaRPr>
          </a:p>
          <a:p>
            <a:endParaRPr lang="en-GB" i="1" dirty="0">
              <a:solidFill>
                <a:schemeClr val="bg1"/>
              </a:solidFill>
              <a:effectLst/>
              <a:latin typeface="Helvetica" pitchFamily="2" charset="0"/>
            </a:endParaRPr>
          </a:p>
          <a:p>
            <a:endParaRPr lang="it-IT" dirty="0">
              <a:solidFill>
                <a:schemeClr val="bg1"/>
              </a:solidFill>
              <a:effectLst/>
              <a:latin typeface="Helvetica" pitchFamily="2" charset="0"/>
            </a:endParaRPr>
          </a:p>
          <a:p>
            <a:endParaRPr lang="it-IT" dirty="0">
              <a:solidFill>
                <a:schemeClr val="bg1"/>
              </a:solidFill>
            </a:endParaRPr>
          </a:p>
        </p:txBody>
      </p:sp>
      <p:pic>
        <p:nvPicPr>
          <p:cNvPr id="2" name="Immagine 1">
            <a:extLst>
              <a:ext uri="{FF2B5EF4-FFF2-40B4-BE49-F238E27FC236}">
                <a16:creationId xmlns:a16="http://schemas.microsoft.com/office/drawing/2014/main" id="{F348087D-F1A4-764E-360D-021A388BF75A}"/>
              </a:ext>
            </a:extLst>
          </p:cNvPr>
          <p:cNvPicPr>
            <a:picLocks noChangeAspect="1"/>
          </p:cNvPicPr>
          <p:nvPr/>
        </p:nvPicPr>
        <p:blipFill>
          <a:blip r:embed="rId3"/>
          <a:stretch>
            <a:fillRect/>
          </a:stretch>
        </p:blipFill>
        <p:spPr>
          <a:xfrm>
            <a:off x="6724195" y="2046540"/>
            <a:ext cx="4828707" cy="2317779"/>
          </a:xfrm>
          <a:prstGeom prst="rect">
            <a:avLst/>
          </a:prstGeom>
        </p:spPr>
      </p:pic>
      <p:sp>
        <p:nvSpPr>
          <p:cNvPr id="33" name="Rectangle 32">
            <a:extLst>
              <a:ext uri="{FF2B5EF4-FFF2-40B4-BE49-F238E27FC236}">
                <a16:creationId xmlns:a16="http://schemas.microsoft.com/office/drawing/2014/main" id="{31522963-0F54-4F24-84CB-4C262BF1F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69032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AB6BA-0033-20C5-9718-4817C5526F58}"/>
              </a:ext>
            </a:extLst>
          </p:cNvPr>
          <p:cNvSpPr>
            <a:spLocks noGrp="1"/>
          </p:cNvSpPr>
          <p:nvPr>
            <p:ph type="title"/>
          </p:nvPr>
        </p:nvSpPr>
        <p:spPr/>
        <p:txBody>
          <a:bodyPr/>
          <a:lstStyle/>
          <a:p>
            <a:r>
              <a:rPr lang="it-IT" dirty="0">
                <a:solidFill>
                  <a:srgbClr val="FFFF00"/>
                </a:solidFill>
              </a:rPr>
              <a:t>Review</a:t>
            </a:r>
            <a:br>
              <a:rPr lang="it-IT" dirty="0">
                <a:solidFill>
                  <a:srgbClr val="FFFF00"/>
                </a:solidFill>
              </a:rPr>
            </a:br>
            <a:r>
              <a:rPr lang="it-IT" dirty="0">
                <a:solidFill>
                  <a:srgbClr val="FFFF00"/>
                </a:solidFill>
              </a:rPr>
              <a:t>Ruolo 2 livelli. Gap: industria e FFAA</a:t>
            </a:r>
            <a:r>
              <a:rPr lang="it-IT" dirty="0"/>
              <a:t> </a:t>
            </a:r>
          </a:p>
        </p:txBody>
      </p:sp>
      <p:pic>
        <p:nvPicPr>
          <p:cNvPr id="5" name="Segnaposto contenuto 4">
            <a:extLst>
              <a:ext uri="{FF2B5EF4-FFF2-40B4-BE49-F238E27FC236}">
                <a16:creationId xmlns:a16="http://schemas.microsoft.com/office/drawing/2014/main" id="{B37D3B08-29D4-8080-97EB-C6074C4E0661}"/>
              </a:ext>
            </a:extLst>
          </p:cNvPr>
          <p:cNvPicPr>
            <a:picLocks noGrp="1" noChangeAspect="1"/>
          </p:cNvPicPr>
          <p:nvPr>
            <p:ph idx="1"/>
          </p:nvPr>
        </p:nvPicPr>
        <p:blipFill>
          <a:blip r:embed="rId2"/>
          <a:stretch>
            <a:fillRect/>
          </a:stretch>
        </p:blipFill>
        <p:spPr>
          <a:xfrm>
            <a:off x="1850325" y="3001489"/>
            <a:ext cx="8491350" cy="2722417"/>
          </a:xfrm>
        </p:spPr>
      </p:pic>
    </p:spTree>
    <p:extLst>
      <p:ext uri="{BB962C8B-B14F-4D97-AF65-F5344CB8AC3E}">
        <p14:creationId xmlns:p14="http://schemas.microsoft.com/office/powerpoint/2010/main" val="410024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A7B23-92D3-023F-1381-81788B318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06B27-880A-D64A-93A9-E04076E4A83C}"/>
              </a:ext>
            </a:extLst>
          </p:cNvPr>
          <p:cNvSpPr>
            <a:spLocks noGrp="1"/>
          </p:cNvSpPr>
          <p:nvPr>
            <p:ph type="title"/>
          </p:nvPr>
        </p:nvSpPr>
        <p:spPr/>
        <p:txBody>
          <a:bodyPr>
            <a:normAutofit fontScale="90000"/>
          </a:bodyPr>
          <a:lstStyle/>
          <a:p>
            <a:r>
              <a:rPr lang="en-GB" sz="4000" dirty="0">
                <a:solidFill>
                  <a:srgbClr val="FFFF00"/>
                </a:solidFill>
                <a:latin typeface="IBM Plex Serif" panose="02060503050406000203" pitchFamily="18" charset="0"/>
              </a:rPr>
              <a:t>Le Lezioni </a:t>
            </a:r>
            <a:r>
              <a:rPr lang="en-GB" sz="4000" dirty="0" err="1">
                <a:solidFill>
                  <a:srgbClr val="FFFF00"/>
                </a:solidFill>
                <a:latin typeface="IBM Plex Serif" panose="02060503050406000203" pitchFamily="18" charset="0"/>
              </a:rPr>
              <a:t>apprese</a:t>
            </a:r>
            <a:r>
              <a:rPr lang="en-GB" sz="4000" dirty="0">
                <a:solidFill>
                  <a:srgbClr val="FFFF00"/>
                </a:solidFill>
                <a:latin typeface="IBM Plex Serif" panose="02060503050406000203" pitchFamily="18" charset="0"/>
              </a:rPr>
              <a:t> </a:t>
            </a:r>
            <a:r>
              <a:rPr lang="en-GB" sz="4000" dirty="0" err="1">
                <a:solidFill>
                  <a:srgbClr val="FFFF00"/>
                </a:solidFill>
                <a:latin typeface="IBM Plex Serif" panose="02060503050406000203" pitchFamily="18" charset="0"/>
              </a:rPr>
              <a:t>nella</a:t>
            </a:r>
            <a:r>
              <a:rPr lang="en-GB" sz="4000" dirty="0">
                <a:solidFill>
                  <a:srgbClr val="FFFF00"/>
                </a:solidFill>
                <a:latin typeface="IBM Plex Serif" panose="02060503050406000203" pitchFamily="18" charset="0"/>
              </a:rPr>
              <a:t> pianificazione </a:t>
            </a:r>
            <a:r>
              <a:rPr lang="en-GB" sz="4000" dirty="0" err="1">
                <a:solidFill>
                  <a:srgbClr val="FFFF00"/>
                </a:solidFill>
                <a:latin typeface="IBM Plex Serif" panose="02060503050406000203" pitchFamily="18" charset="0"/>
              </a:rPr>
              <a:t>della</a:t>
            </a:r>
            <a:r>
              <a:rPr lang="en-GB" sz="4000" dirty="0">
                <a:solidFill>
                  <a:srgbClr val="FFFF00"/>
                </a:solidFill>
                <a:latin typeface="IBM Plex Serif" panose="02060503050406000203" pitchFamily="18" charset="0"/>
              </a:rPr>
              <a:t> Difesa</a:t>
            </a:r>
            <a:endParaRPr lang="en-US" sz="4000" dirty="0">
              <a:solidFill>
                <a:srgbClr val="FFFF00"/>
              </a:solidFill>
              <a:latin typeface="IBM Plex Serif" panose="02060503050406000203" pitchFamily="18" charset="0"/>
            </a:endParaRPr>
          </a:p>
        </p:txBody>
      </p:sp>
      <p:sp>
        <p:nvSpPr>
          <p:cNvPr id="15" name="Rectangle 14">
            <a:extLst>
              <a:ext uri="{FF2B5EF4-FFF2-40B4-BE49-F238E27FC236}">
                <a16:creationId xmlns:a16="http://schemas.microsoft.com/office/drawing/2014/main" id="{7127EE16-B1E7-83FF-DB4A-DBDFB568425E}"/>
              </a:ext>
            </a:extLst>
          </p:cNvPr>
          <p:cNvSpPr/>
          <p:nvPr/>
        </p:nvSpPr>
        <p:spPr>
          <a:xfrm>
            <a:off x="4919662" y="1621092"/>
            <a:ext cx="2352675" cy="8667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err="1">
                <a:solidFill>
                  <a:schemeClr val="tx1"/>
                </a:solidFill>
                <a:latin typeface="IBM Plex Serif" panose="02060503050406000203" pitchFamily="18" charset="0"/>
              </a:rPr>
              <a:t>Ciclo</a:t>
            </a:r>
            <a:r>
              <a:rPr lang="en-GB" sz="1600" dirty="0">
                <a:solidFill>
                  <a:schemeClr val="tx1"/>
                </a:solidFill>
                <a:latin typeface="IBM Plex Serif" panose="02060503050406000203" pitchFamily="18" charset="0"/>
              </a:rPr>
              <a:t> di Pianificazione </a:t>
            </a:r>
            <a:r>
              <a:rPr lang="en-GB" sz="1600" dirty="0" err="1">
                <a:solidFill>
                  <a:schemeClr val="tx1"/>
                </a:solidFill>
                <a:latin typeface="IBM Plex Serif" panose="02060503050406000203" pitchFamily="18" charset="0"/>
              </a:rPr>
              <a:t>della</a:t>
            </a:r>
            <a:r>
              <a:rPr lang="en-GB" sz="1600" dirty="0">
                <a:solidFill>
                  <a:schemeClr val="tx1"/>
                </a:solidFill>
                <a:latin typeface="IBM Plex Serif" panose="02060503050406000203" pitchFamily="18" charset="0"/>
              </a:rPr>
              <a:t> Difesa </a:t>
            </a:r>
            <a:endParaRPr lang="en-US" sz="1600" dirty="0">
              <a:solidFill>
                <a:schemeClr val="tx1"/>
              </a:solidFill>
              <a:latin typeface="IBM Plex Serif" panose="02060503050406000203" pitchFamily="18" charset="0"/>
            </a:endParaRPr>
          </a:p>
        </p:txBody>
      </p:sp>
      <p:sp>
        <p:nvSpPr>
          <p:cNvPr id="5" name="Rectangle 4">
            <a:extLst>
              <a:ext uri="{FF2B5EF4-FFF2-40B4-BE49-F238E27FC236}">
                <a16:creationId xmlns:a16="http://schemas.microsoft.com/office/drawing/2014/main" id="{3CB6C6DC-0A87-CD59-17A3-C62193331ED5}"/>
              </a:ext>
            </a:extLst>
          </p:cNvPr>
          <p:cNvSpPr/>
          <p:nvPr/>
        </p:nvSpPr>
        <p:spPr>
          <a:xfrm>
            <a:off x="2566987" y="2776382"/>
            <a:ext cx="2352675" cy="8667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err="1">
                <a:solidFill>
                  <a:schemeClr val="tx1"/>
                </a:solidFill>
                <a:latin typeface="IBM Plex Serif" panose="02060503050406000203" pitchFamily="18" charset="0"/>
              </a:rPr>
              <a:t>Innovazione</a:t>
            </a:r>
            <a:r>
              <a:rPr lang="en-GB" sz="1600" dirty="0">
                <a:solidFill>
                  <a:schemeClr val="tx1"/>
                </a:solidFill>
                <a:latin typeface="IBM Plex Serif" panose="02060503050406000203" pitchFamily="18" charset="0"/>
              </a:rPr>
              <a:t> delle </a:t>
            </a:r>
            <a:r>
              <a:rPr lang="en-GB" sz="1600" dirty="0" err="1">
                <a:solidFill>
                  <a:schemeClr val="tx1"/>
                </a:solidFill>
                <a:latin typeface="IBM Plex Serif" panose="02060503050406000203" pitchFamily="18" charset="0"/>
              </a:rPr>
              <a:t>forze</a:t>
            </a:r>
            <a:endParaRPr lang="en-US" sz="1600" dirty="0">
              <a:solidFill>
                <a:schemeClr val="tx1"/>
              </a:solidFill>
              <a:latin typeface="IBM Plex Serif" panose="02060503050406000203" pitchFamily="18" charset="0"/>
            </a:endParaRPr>
          </a:p>
        </p:txBody>
      </p:sp>
      <p:sp>
        <p:nvSpPr>
          <p:cNvPr id="6" name="Rectangle 5">
            <a:extLst>
              <a:ext uri="{FF2B5EF4-FFF2-40B4-BE49-F238E27FC236}">
                <a16:creationId xmlns:a16="http://schemas.microsoft.com/office/drawing/2014/main" id="{7FECB697-A745-5826-CABC-6CE5588C7D31}"/>
              </a:ext>
            </a:extLst>
          </p:cNvPr>
          <p:cNvSpPr/>
          <p:nvPr/>
        </p:nvSpPr>
        <p:spPr>
          <a:xfrm>
            <a:off x="7272337" y="2776382"/>
            <a:ext cx="2352675" cy="8667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IBM Plex Serif" panose="02060503050406000203" pitchFamily="18" charset="0"/>
              </a:rPr>
              <a:t>Pianificazione delle </a:t>
            </a:r>
            <a:r>
              <a:rPr lang="en-GB" sz="1600" dirty="0" err="1">
                <a:solidFill>
                  <a:schemeClr val="tx1"/>
                </a:solidFill>
                <a:latin typeface="IBM Plex Serif" panose="02060503050406000203" pitchFamily="18" charset="0"/>
              </a:rPr>
              <a:t>forze</a:t>
            </a:r>
            <a:endParaRPr lang="en-US" sz="1600" dirty="0">
              <a:solidFill>
                <a:schemeClr val="tx1"/>
              </a:solidFill>
              <a:latin typeface="IBM Plex Serif" panose="02060503050406000203" pitchFamily="18" charset="0"/>
            </a:endParaRPr>
          </a:p>
        </p:txBody>
      </p:sp>
      <p:cxnSp>
        <p:nvCxnSpPr>
          <p:cNvPr id="24" name="Connector: Elbow 23">
            <a:extLst>
              <a:ext uri="{FF2B5EF4-FFF2-40B4-BE49-F238E27FC236}">
                <a16:creationId xmlns:a16="http://schemas.microsoft.com/office/drawing/2014/main" id="{4BB667BB-A514-5DD7-224A-258966784349}"/>
              </a:ext>
            </a:extLst>
          </p:cNvPr>
          <p:cNvCxnSpPr>
            <a:stCxn id="15" idx="1"/>
            <a:endCxn id="5" idx="0"/>
          </p:cNvCxnSpPr>
          <p:nvPr/>
        </p:nvCxnSpPr>
        <p:spPr>
          <a:xfrm rot="10800000" flipV="1">
            <a:off x="3743326" y="2054480"/>
            <a:ext cx="1176337" cy="72190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5" name="Connector: Elbow 24">
            <a:extLst>
              <a:ext uri="{FF2B5EF4-FFF2-40B4-BE49-F238E27FC236}">
                <a16:creationId xmlns:a16="http://schemas.microsoft.com/office/drawing/2014/main" id="{ED34DE7C-1FF6-57BB-D16A-44BA365F7895}"/>
              </a:ext>
            </a:extLst>
          </p:cNvPr>
          <p:cNvCxnSpPr>
            <a:cxnSpLocks/>
            <a:stCxn id="15" idx="3"/>
            <a:endCxn id="6" idx="0"/>
          </p:cNvCxnSpPr>
          <p:nvPr/>
        </p:nvCxnSpPr>
        <p:spPr>
          <a:xfrm>
            <a:off x="7272337" y="2054480"/>
            <a:ext cx="1176338" cy="72190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28" name="Callout: Left Arrow 27">
            <a:extLst>
              <a:ext uri="{FF2B5EF4-FFF2-40B4-BE49-F238E27FC236}">
                <a16:creationId xmlns:a16="http://schemas.microsoft.com/office/drawing/2014/main" id="{8635D5B1-551D-B0DB-9A1E-9DCC1BBC2A2E}"/>
              </a:ext>
            </a:extLst>
          </p:cNvPr>
          <p:cNvSpPr/>
          <p:nvPr/>
        </p:nvSpPr>
        <p:spPr>
          <a:xfrm>
            <a:off x="9906869" y="2378328"/>
            <a:ext cx="2285131" cy="1662882"/>
          </a:xfrm>
          <a:prstGeom prst="leftArrowCallou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IBM Plex Serif" panose="02060503050406000203" pitchFamily="18" charset="0"/>
              </a:rPr>
              <a:t>Costruzione del basket capacitivo</a:t>
            </a:r>
            <a:endParaRPr lang="en-US" sz="1400" dirty="0">
              <a:solidFill>
                <a:schemeClr val="tx1"/>
              </a:solidFill>
              <a:latin typeface="IBM Plex Serif" panose="02060503050406000203" pitchFamily="18" charset="0"/>
            </a:endParaRPr>
          </a:p>
        </p:txBody>
      </p:sp>
      <p:sp>
        <p:nvSpPr>
          <p:cNvPr id="29" name="Callout: Left Arrow 28">
            <a:extLst>
              <a:ext uri="{FF2B5EF4-FFF2-40B4-BE49-F238E27FC236}">
                <a16:creationId xmlns:a16="http://schemas.microsoft.com/office/drawing/2014/main" id="{11222E39-4647-6F5A-6C72-4F5CFAD778A3}"/>
              </a:ext>
            </a:extLst>
          </p:cNvPr>
          <p:cNvSpPr/>
          <p:nvPr/>
        </p:nvSpPr>
        <p:spPr>
          <a:xfrm flipH="1">
            <a:off x="-1" y="2378328"/>
            <a:ext cx="2285131" cy="1662882"/>
          </a:xfrm>
          <a:prstGeom prst="leftArrowCallou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IBM Plex Serif" panose="02060503050406000203" pitchFamily="18" charset="0"/>
              </a:rPr>
              <a:t>Identificazione degli obiettivi capacitivi verso cui tendere</a:t>
            </a:r>
            <a:endParaRPr lang="en-US" sz="1400" dirty="0">
              <a:solidFill>
                <a:schemeClr val="tx1"/>
              </a:solidFill>
              <a:latin typeface="IBM Plex Serif" panose="02060503050406000203" pitchFamily="18" charset="0"/>
            </a:endParaRPr>
          </a:p>
        </p:txBody>
      </p:sp>
      <p:sp>
        <p:nvSpPr>
          <p:cNvPr id="30" name="Rectangle 29">
            <a:extLst>
              <a:ext uri="{FF2B5EF4-FFF2-40B4-BE49-F238E27FC236}">
                <a16:creationId xmlns:a16="http://schemas.microsoft.com/office/drawing/2014/main" id="{3C912EB7-BA8C-E9C3-D71A-0DC992487A47}"/>
              </a:ext>
            </a:extLst>
          </p:cNvPr>
          <p:cNvSpPr/>
          <p:nvPr/>
        </p:nvSpPr>
        <p:spPr>
          <a:xfrm>
            <a:off x="2566987" y="4521356"/>
            <a:ext cx="2352675" cy="8667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IBM Plex Serif" panose="02060503050406000203" pitchFamily="18" charset="0"/>
              </a:rPr>
              <a:t>Linee di sviluppo </a:t>
            </a:r>
            <a:r>
              <a:rPr lang="en-GB" sz="1600" dirty="0" err="1">
                <a:solidFill>
                  <a:schemeClr val="tx1"/>
                </a:solidFill>
                <a:latin typeface="IBM Plex Serif" panose="02060503050406000203" pitchFamily="18" charset="0"/>
              </a:rPr>
              <a:t>capacitivo</a:t>
            </a:r>
            <a:r>
              <a:rPr lang="en-GB" sz="1600" dirty="0">
                <a:solidFill>
                  <a:schemeClr val="tx1"/>
                </a:solidFill>
                <a:latin typeface="IBM Plex Serif" panose="02060503050406000203" pitchFamily="18" charset="0"/>
              </a:rPr>
              <a:t> </a:t>
            </a:r>
            <a:r>
              <a:rPr lang="en-GB" sz="1600" dirty="0" err="1">
                <a:solidFill>
                  <a:schemeClr val="tx1"/>
                </a:solidFill>
                <a:latin typeface="IBM Plex Serif" panose="02060503050406000203" pitchFamily="18" charset="0"/>
              </a:rPr>
              <a:t>della</a:t>
            </a:r>
            <a:r>
              <a:rPr lang="en-GB" sz="1600" dirty="0">
                <a:solidFill>
                  <a:schemeClr val="tx1"/>
                </a:solidFill>
                <a:latin typeface="IBM Plex Serif" panose="02060503050406000203" pitchFamily="18" charset="0"/>
              </a:rPr>
              <a:t> difesa</a:t>
            </a:r>
            <a:endParaRPr lang="en-US" sz="1600" dirty="0">
              <a:solidFill>
                <a:schemeClr val="tx1"/>
              </a:solidFill>
              <a:latin typeface="IBM Plex Serif" panose="02060503050406000203" pitchFamily="18" charset="0"/>
            </a:endParaRPr>
          </a:p>
        </p:txBody>
      </p:sp>
      <p:cxnSp>
        <p:nvCxnSpPr>
          <p:cNvPr id="31" name="Straight Arrow Connector 30">
            <a:extLst>
              <a:ext uri="{FF2B5EF4-FFF2-40B4-BE49-F238E27FC236}">
                <a16:creationId xmlns:a16="http://schemas.microsoft.com/office/drawing/2014/main" id="{188CBED9-D27F-A7C0-A3CB-1D62E5C9F5DE}"/>
              </a:ext>
            </a:extLst>
          </p:cNvPr>
          <p:cNvCxnSpPr>
            <a:cxnSpLocks/>
            <a:stCxn id="5" idx="2"/>
            <a:endCxn id="30" idx="0"/>
          </p:cNvCxnSpPr>
          <p:nvPr/>
        </p:nvCxnSpPr>
        <p:spPr>
          <a:xfrm>
            <a:off x="3743325" y="3643157"/>
            <a:ext cx="0" cy="8781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1D61939B-25EA-502D-3D38-467EEC02C25F}"/>
              </a:ext>
            </a:extLst>
          </p:cNvPr>
          <p:cNvSpPr/>
          <p:nvPr/>
        </p:nvSpPr>
        <p:spPr>
          <a:xfrm>
            <a:off x="2640730" y="3895240"/>
            <a:ext cx="2278932" cy="3854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latin typeface="IBM Plex Serif" panose="02060503050406000203" pitchFamily="18" charset="0"/>
              </a:rPr>
              <a:t>Sviluppato</a:t>
            </a:r>
            <a:r>
              <a:rPr lang="en-GB" sz="1200" dirty="0">
                <a:solidFill>
                  <a:schemeClr val="tx1"/>
                </a:solidFill>
                <a:latin typeface="IBM Plex Serif" panose="02060503050406000203" pitchFamily="18" charset="0"/>
              </a:rPr>
              <a:t> tramite</a:t>
            </a:r>
            <a:endParaRPr lang="en-US" sz="1200" dirty="0">
              <a:solidFill>
                <a:schemeClr val="tx1"/>
              </a:solidFill>
              <a:latin typeface="IBM Plex Serif" panose="02060503050406000203" pitchFamily="18" charset="0"/>
            </a:endParaRPr>
          </a:p>
        </p:txBody>
      </p:sp>
      <p:sp>
        <p:nvSpPr>
          <p:cNvPr id="40" name="Rectangle 39">
            <a:extLst>
              <a:ext uri="{FF2B5EF4-FFF2-40B4-BE49-F238E27FC236}">
                <a16:creationId xmlns:a16="http://schemas.microsoft.com/office/drawing/2014/main" id="{065A757B-24CA-7F85-6004-56E5EE6539BA}"/>
              </a:ext>
            </a:extLst>
          </p:cNvPr>
          <p:cNvSpPr/>
          <p:nvPr/>
        </p:nvSpPr>
        <p:spPr>
          <a:xfrm>
            <a:off x="4919662" y="5675948"/>
            <a:ext cx="2352675" cy="8667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latin typeface="IBM Plex Serif" panose="02060503050406000203" pitchFamily="18" charset="0"/>
              </a:rPr>
              <a:t>Esperienze</a:t>
            </a:r>
            <a:r>
              <a:rPr lang="en-GB" sz="1200" dirty="0">
                <a:solidFill>
                  <a:schemeClr val="tx1"/>
                </a:solidFill>
                <a:latin typeface="IBM Plex Serif" panose="02060503050406000203" pitchFamily="18" charset="0"/>
              </a:rPr>
              <a:t> maturate in attività addestrative/Teatro operativo</a:t>
            </a:r>
            <a:endParaRPr lang="en-US" sz="1200" dirty="0">
              <a:solidFill>
                <a:schemeClr val="tx1"/>
              </a:solidFill>
              <a:latin typeface="IBM Plex Serif" panose="02060503050406000203" pitchFamily="18" charset="0"/>
            </a:endParaRPr>
          </a:p>
        </p:txBody>
      </p:sp>
      <p:sp>
        <p:nvSpPr>
          <p:cNvPr id="41" name="Rectangle 40">
            <a:extLst>
              <a:ext uri="{FF2B5EF4-FFF2-40B4-BE49-F238E27FC236}">
                <a16:creationId xmlns:a16="http://schemas.microsoft.com/office/drawing/2014/main" id="{AB9C72D1-BAB0-DAA0-FBB1-A7DB58E8D506}"/>
              </a:ext>
            </a:extLst>
          </p:cNvPr>
          <p:cNvSpPr/>
          <p:nvPr/>
        </p:nvSpPr>
        <p:spPr>
          <a:xfrm>
            <a:off x="184814" y="5675948"/>
            <a:ext cx="2352675" cy="8667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IBM Plex Serif" panose="02060503050406000203" pitchFamily="18" charset="0"/>
              </a:rPr>
              <a:t>Analisi </a:t>
            </a:r>
            <a:r>
              <a:rPr lang="en-GB" sz="1600" dirty="0" err="1">
                <a:solidFill>
                  <a:schemeClr val="tx1"/>
                </a:solidFill>
                <a:latin typeface="IBM Plex Serif" panose="02060503050406000203" pitchFamily="18" charset="0"/>
              </a:rPr>
              <a:t>futuri</a:t>
            </a:r>
            <a:r>
              <a:rPr lang="en-GB" sz="1600" dirty="0">
                <a:solidFill>
                  <a:schemeClr val="tx1"/>
                </a:solidFill>
                <a:latin typeface="IBM Plex Serif" panose="02060503050406000203" pitchFamily="18" charset="0"/>
              </a:rPr>
              <a:t> </a:t>
            </a:r>
            <a:r>
              <a:rPr lang="en-GB" sz="1600" dirty="0" err="1">
                <a:solidFill>
                  <a:schemeClr val="tx1"/>
                </a:solidFill>
                <a:latin typeface="IBM Plex Serif" panose="02060503050406000203" pitchFamily="18" charset="0"/>
              </a:rPr>
              <a:t>scenari</a:t>
            </a:r>
            <a:endParaRPr lang="en-US" sz="1600" dirty="0">
              <a:solidFill>
                <a:schemeClr val="tx1"/>
              </a:solidFill>
              <a:latin typeface="IBM Plex Serif" panose="02060503050406000203" pitchFamily="18" charset="0"/>
            </a:endParaRPr>
          </a:p>
        </p:txBody>
      </p:sp>
      <p:cxnSp>
        <p:nvCxnSpPr>
          <p:cNvPr id="45" name="Connector: Elbow 44">
            <a:extLst>
              <a:ext uri="{FF2B5EF4-FFF2-40B4-BE49-F238E27FC236}">
                <a16:creationId xmlns:a16="http://schemas.microsoft.com/office/drawing/2014/main" id="{DF3AC9B0-A77D-4777-FE3E-E7302E9E4B5C}"/>
              </a:ext>
            </a:extLst>
          </p:cNvPr>
          <p:cNvCxnSpPr>
            <a:cxnSpLocks/>
            <a:stCxn id="30" idx="2"/>
            <a:endCxn id="41" idx="3"/>
          </p:cNvCxnSpPr>
          <p:nvPr/>
        </p:nvCxnSpPr>
        <p:spPr>
          <a:xfrm rot="5400000">
            <a:off x="2779805" y="5145815"/>
            <a:ext cx="721205" cy="120583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55" name="Connector: Elbow 54">
            <a:extLst>
              <a:ext uri="{FF2B5EF4-FFF2-40B4-BE49-F238E27FC236}">
                <a16:creationId xmlns:a16="http://schemas.microsoft.com/office/drawing/2014/main" id="{A9A1EEAB-0315-AD20-3F9A-BAB6C2F080C0}"/>
              </a:ext>
            </a:extLst>
          </p:cNvPr>
          <p:cNvCxnSpPr>
            <a:cxnSpLocks/>
            <a:stCxn id="30" idx="2"/>
            <a:endCxn id="40" idx="1"/>
          </p:cNvCxnSpPr>
          <p:nvPr/>
        </p:nvCxnSpPr>
        <p:spPr>
          <a:xfrm rot="16200000" flipH="1">
            <a:off x="3970891" y="5160564"/>
            <a:ext cx="721205" cy="117633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35">
            <a:extLst>
              <a:ext uri="{FF2B5EF4-FFF2-40B4-BE49-F238E27FC236}">
                <a16:creationId xmlns:a16="http://schemas.microsoft.com/office/drawing/2014/main" id="{1A143EB9-5769-A0C3-E10F-F29D13C045E6}"/>
              </a:ext>
            </a:extLst>
          </p:cNvPr>
          <p:cNvSpPr/>
          <p:nvPr/>
        </p:nvSpPr>
        <p:spPr>
          <a:xfrm>
            <a:off x="2574360" y="5522136"/>
            <a:ext cx="2278932" cy="3854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IBM Plex Serif" panose="02060503050406000203" pitchFamily="18" charset="0"/>
              </a:rPr>
              <a:t>Trae origine da</a:t>
            </a:r>
            <a:endParaRPr lang="en-US" sz="1200" dirty="0">
              <a:solidFill>
                <a:schemeClr val="tx1"/>
              </a:solidFill>
              <a:latin typeface="IBM Plex Serif" panose="02060503050406000203" pitchFamily="18" charset="0"/>
            </a:endParaRPr>
          </a:p>
        </p:txBody>
      </p:sp>
      <p:cxnSp>
        <p:nvCxnSpPr>
          <p:cNvPr id="61" name="Straight Arrow Connector 60">
            <a:extLst>
              <a:ext uri="{FF2B5EF4-FFF2-40B4-BE49-F238E27FC236}">
                <a16:creationId xmlns:a16="http://schemas.microsoft.com/office/drawing/2014/main" id="{C992F628-9A6F-DB2D-5A34-DC3C0543441E}"/>
              </a:ext>
            </a:extLst>
          </p:cNvPr>
          <p:cNvCxnSpPr>
            <a:cxnSpLocks/>
            <a:stCxn id="40" idx="3"/>
          </p:cNvCxnSpPr>
          <p:nvPr/>
        </p:nvCxnSpPr>
        <p:spPr>
          <a:xfrm flipV="1">
            <a:off x="7272337" y="6109335"/>
            <a:ext cx="164552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0AD518F8-F1B8-627D-E8CC-05CE5CFC9941}"/>
              </a:ext>
            </a:extLst>
          </p:cNvPr>
          <p:cNvSpPr/>
          <p:nvPr/>
        </p:nvSpPr>
        <p:spPr>
          <a:xfrm>
            <a:off x="8917858" y="5714865"/>
            <a:ext cx="2352675" cy="8667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FF00"/>
                </a:solidFill>
                <a:latin typeface="IBM Plex Serif" panose="02060503050406000203" pitchFamily="18" charset="0"/>
              </a:rPr>
              <a:t>LEZIONI APPRESE</a:t>
            </a:r>
            <a:endParaRPr lang="en-US" sz="1600" dirty="0">
              <a:solidFill>
                <a:srgbClr val="FFFF00"/>
              </a:solidFill>
              <a:latin typeface="IBM Plex Serif" panose="02060503050406000203" pitchFamily="18" charset="0"/>
            </a:endParaRPr>
          </a:p>
        </p:txBody>
      </p:sp>
    </p:spTree>
    <p:extLst>
      <p:ext uri="{BB962C8B-B14F-4D97-AF65-F5344CB8AC3E}">
        <p14:creationId xmlns:p14="http://schemas.microsoft.com/office/powerpoint/2010/main" val="268134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D4F91-9D69-3E21-C44E-6B7C2E012274}"/>
              </a:ext>
            </a:extLst>
          </p:cNvPr>
          <p:cNvSpPr>
            <a:spLocks noGrp="1"/>
          </p:cNvSpPr>
          <p:nvPr>
            <p:ph type="title"/>
          </p:nvPr>
        </p:nvSpPr>
        <p:spPr>
          <a:xfrm>
            <a:off x="878775" y="1080547"/>
            <a:ext cx="9714015" cy="706964"/>
          </a:xfrm>
        </p:spPr>
        <p:txBody>
          <a:bodyPr/>
          <a:lstStyle/>
          <a:p>
            <a:r>
              <a:rPr lang="en-US" sz="3200" b="1" dirty="0">
                <a:solidFill>
                  <a:srgbClr val="FFFF00"/>
                </a:solidFill>
                <a:effectLst/>
                <a:latin typeface="Times New Roman" panose="02020603050405020304" pitchFamily="18" charset="0"/>
                <a:ea typeface="Times New Roman" panose="02020603050405020304" pitchFamily="18" charset="0"/>
              </a:rPr>
              <a:t>Paper 2 </a:t>
            </a:r>
            <a:br>
              <a:rPr lang="en-US" sz="3200" b="1" dirty="0">
                <a:solidFill>
                  <a:srgbClr val="FFFF00"/>
                </a:solidFill>
                <a:effectLst/>
                <a:latin typeface="Times New Roman" panose="02020603050405020304" pitchFamily="18" charset="0"/>
                <a:ea typeface="Times New Roman" panose="02020603050405020304" pitchFamily="18" charset="0"/>
              </a:rPr>
            </a:br>
            <a:r>
              <a:rPr lang="en-US" sz="3200" b="1" dirty="0">
                <a:solidFill>
                  <a:srgbClr val="FFFF00"/>
                </a:solidFill>
                <a:latin typeface="Times New Roman" panose="02020603050405020304" pitchFamily="18" charset="0"/>
                <a:ea typeface="Times New Roman" panose="02020603050405020304" pitchFamily="18" charset="0"/>
              </a:rPr>
              <a:t>Under what conditions do Italy intervene in missions abroad? (2025, TBC)</a:t>
            </a:r>
            <a:br>
              <a:rPr lang="en-US" sz="3200" b="1" dirty="0">
                <a:solidFill>
                  <a:srgbClr val="FFFF00"/>
                </a:solidFill>
                <a:effectLst/>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52969585-EFA3-9A39-965E-32AE845FC666}"/>
              </a:ext>
            </a:extLst>
          </p:cNvPr>
          <p:cNvSpPr>
            <a:spLocks noGrp="1"/>
          </p:cNvSpPr>
          <p:nvPr>
            <p:ph idx="1"/>
          </p:nvPr>
        </p:nvSpPr>
        <p:spPr>
          <a:xfrm>
            <a:off x="356259" y="2446317"/>
            <a:ext cx="11483439" cy="4049485"/>
          </a:xfrm>
        </p:spPr>
        <p:txBody>
          <a:bodyPr>
            <a:normAutofit/>
          </a:bodyPr>
          <a:lstStyle/>
          <a:p>
            <a:pPr marL="0" indent="0">
              <a:buNone/>
            </a:pPr>
            <a:r>
              <a:rPr lang="it-IT" sz="2400" dirty="0">
                <a:solidFill>
                  <a:srgbClr val="000000"/>
                </a:solidFill>
                <a:effectLst/>
                <a:latin typeface="Times New Roman" panose="02020603050405020304" pitchFamily="18" charset="0"/>
                <a:ea typeface="Times New Roman" panose="02020603050405020304" pitchFamily="18" charset="0"/>
              </a:rPr>
              <a:t>“</a:t>
            </a:r>
            <a:r>
              <a:rPr lang="it-IT" sz="2400" dirty="0">
                <a:solidFill>
                  <a:srgbClr val="000000"/>
                </a:solidFill>
                <a:latin typeface="Times New Roman" panose="02020603050405020304" pitchFamily="18" charset="0"/>
                <a:ea typeface="Times New Roman" panose="02020603050405020304" pitchFamily="18" charset="0"/>
              </a:rPr>
              <a:t>D</a:t>
            </a:r>
            <a:r>
              <a:rPr lang="it-IT" sz="2400" dirty="0">
                <a:solidFill>
                  <a:srgbClr val="000000"/>
                </a:solidFill>
                <a:effectLst/>
                <a:latin typeface="Times New Roman" panose="02020603050405020304" pitchFamily="18" charset="0"/>
                <a:ea typeface="Times New Roman" panose="02020603050405020304" pitchFamily="18" charset="0"/>
              </a:rPr>
              <a:t>ual </a:t>
            </a:r>
            <a:r>
              <a:rPr lang="it-IT" sz="2400" dirty="0" err="1">
                <a:solidFill>
                  <a:srgbClr val="000000"/>
                </a:solidFill>
                <a:effectLst/>
                <a:latin typeface="Times New Roman" panose="02020603050405020304" pitchFamily="18" charset="0"/>
                <a:ea typeface="Times New Roman" panose="02020603050405020304" pitchFamily="18" charset="0"/>
              </a:rPr>
              <a:t>responsibility</a:t>
            </a:r>
            <a:r>
              <a:rPr lang="it-IT" sz="2400" dirty="0">
                <a:solidFill>
                  <a:srgbClr val="000000"/>
                </a:solidFill>
                <a:effectLst/>
                <a:latin typeface="Times New Roman" panose="02020603050405020304" pitchFamily="18" charset="0"/>
                <a:ea typeface="Times New Roman" panose="02020603050405020304" pitchFamily="18" charset="0"/>
              </a:rPr>
              <a:t>” (Payne 2023) verso pressioni esterne e vincoli domestici. Richieste da alleati, coerenza verso norme (e narrazioni) domestiche</a:t>
            </a:r>
            <a:r>
              <a:rPr lang="it-IT" sz="2400" dirty="0">
                <a:solidFill>
                  <a:srgbClr val="000000"/>
                </a:solidFill>
                <a:latin typeface="Times New Roman" panose="02020603050405020304" pitchFamily="18" charset="0"/>
                <a:ea typeface="Times New Roman" panose="02020603050405020304" pitchFamily="18" charset="0"/>
              </a:rPr>
              <a:t>.</a:t>
            </a:r>
          </a:p>
          <a:p>
            <a:pPr marL="0" indent="0">
              <a:buNone/>
            </a:pPr>
            <a:r>
              <a:rPr lang="it-IT" sz="2400" dirty="0">
                <a:solidFill>
                  <a:srgbClr val="000000"/>
                </a:solidFill>
                <a:effectLst/>
                <a:latin typeface="Times New Roman" panose="02020603050405020304" pitchFamily="18" charset="0"/>
                <a:ea typeface="Times New Roman" panose="02020603050405020304" pitchFamily="18" charset="0"/>
              </a:rPr>
              <a:t>Abbiamo identificato i seguenti meccanismi causali </a:t>
            </a:r>
          </a:p>
          <a:p>
            <a:r>
              <a:rPr lang="it-IT" sz="2400" dirty="0">
                <a:solidFill>
                  <a:srgbClr val="0070C0"/>
                </a:solidFill>
                <a:effectLst/>
                <a:latin typeface="Times New Roman" panose="02020603050405020304" pitchFamily="18" charset="0"/>
                <a:ea typeface="Times New Roman" panose="02020603050405020304" pitchFamily="18" charset="0"/>
              </a:rPr>
              <a:t>“Full Commitment” </a:t>
            </a:r>
            <a:r>
              <a:rPr lang="it-IT" sz="2400" dirty="0">
                <a:solidFill>
                  <a:srgbClr val="000000"/>
                </a:solidFill>
                <a:effectLst/>
                <a:latin typeface="Times New Roman" panose="02020603050405020304" pitchFamily="18" charset="0"/>
                <a:ea typeface="Times New Roman" panose="02020603050405020304" pitchFamily="18" charset="0"/>
              </a:rPr>
              <a:t>(pressione esterna, coerenza con norme/narrazioni</a:t>
            </a:r>
            <a:r>
              <a:rPr lang="it-IT" sz="2400" dirty="0">
                <a:solidFill>
                  <a:srgbClr val="000000"/>
                </a:solidFill>
                <a:latin typeface="Times New Roman" panose="02020603050405020304" pitchFamily="18" charset="0"/>
                <a:ea typeface="Times New Roman" panose="02020603050405020304" pitchFamily="18" charset="0"/>
              </a:rPr>
              <a:t> interne) </a:t>
            </a:r>
            <a:r>
              <a:rPr lang="it-IT" sz="2400" dirty="0">
                <a:solidFill>
                  <a:srgbClr val="000000"/>
                </a:solidFill>
                <a:effectLst/>
                <a:latin typeface="Times New Roman" panose="02020603050405020304" pitchFamily="18" charset="0"/>
                <a:ea typeface="Times New Roman" panose="02020603050405020304" pitchFamily="18" charset="0"/>
              </a:rPr>
              <a:t>;</a:t>
            </a:r>
          </a:p>
          <a:p>
            <a:r>
              <a:rPr lang="it-IT" sz="2400" dirty="0">
                <a:solidFill>
                  <a:srgbClr val="0070C0"/>
                </a:solidFill>
                <a:effectLst/>
                <a:latin typeface="Times New Roman" panose="02020603050405020304" pitchFamily="18" charset="0"/>
                <a:ea typeface="Times New Roman" panose="02020603050405020304" pitchFamily="18" charset="0"/>
              </a:rPr>
              <a:t>“</a:t>
            </a:r>
            <a:r>
              <a:rPr lang="it-IT" sz="2400" dirty="0" err="1">
                <a:solidFill>
                  <a:srgbClr val="0070C0"/>
                </a:solidFill>
                <a:effectLst/>
                <a:latin typeface="Times New Roman" panose="02020603050405020304" pitchFamily="18" charset="0"/>
                <a:ea typeface="Times New Roman" panose="02020603050405020304" pitchFamily="18" charset="0"/>
              </a:rPr>
              <a:t>Reluctant</a:t>
            </a:r>
            <a:r>
              <a:rPr lang="it-IT" sz="2400" dirty="0">
                <a:solidFill>
                  <a:srgbClr val="0070C0"/>
                </a:solidFill>
                <a:effectLst/>
                <a:latin typeface="Times New Roman" panose="02020603050405020304" pitchFamily="18" charset="0"/>
                <a:ea typeface="Times New Roman" panose="02020603050405020304" pitchFamily="18" charset="0"/>
              </a:rPr>
              <a:t> </a:t>
            </a:r>
            <a:r>
              <a:rPr lang="it-IT" sz="2400" dirty="0" err="1">
                <a:solidFill>
                  <a:srgbClr val="0070C0"/>
                </a:solidFill>
                <a:effectLst/>
                <a:latin typeface="Times New Roman" panose="02020603050405020304" pitchFamily="18" charset="0"/>
                <a:ea typeface="Times New Roman" panose="02020603050405020304" pitchFamily="18" charset="0"/>
              </a:rPr>
              <a:t>Followership</a:t>
            </a:r>
            <a:r>
              <a:rPr lang="it-IT" sz="2400" dirty="0">
                <a:solidFill>
                  <a:srgbClr val="0070C0"/>
                </a:solidFill>
                <a:effectLst/>
                <a:latin typeface="Times New Roman" panose="02020603050405020304" pitchFamily="18" charset="0"/>
                <a:ea typeface="Times New Roman" panose="02020603050405020304" pitchFamily="18" charset="0"/>
              </a:rPr>
              <a:t>” </a:t>
            </a:r>
            <a:r>
              <a:rPr lang="it-IT" sz="2400" dirty="0">
                <a:solidFill>
                  <a:srgbClr val="000000"/>
                </a:solidFill>
                <a:effectLst/>
                <a:latin typeface="Times New Roman" panose="02020603050405020304" pitchFamily="18" charset="0"/>
                <a:ea typeface="Times New Roman" panose="02020603050405020304" pitchFamily="18" charset="0"/>
              </a:rPr>
              <a:t>(pressione esterna ma no coerenza…osserviamo il “tipo” di pressione i pattern della riluttanza: </a:t>
            </a:r>
            <a:r>
              <a:rPr lang="it-IT" sz="2400" dirty="0">
                <a:solidFill>
                  <a:srgbClr val="0070C0"/>
                </a:solidFill>
                <a:effectLst/>
                <a:latin typeface="Times New Roman" panose="02020603050405020304" pitchFamily="18" charset="0"/>
                <a:ea typeface="Times New Roman" panose="02020603050405020304" pitchFamily="18" charset="0"/>
              </a:rPr>
              <a:t>“</a:t>
            </a:r>
            <a:r>
              <a:rPr lang="it-IT" sz="2400" dirty="0" err="1">
                <a:solidFill>
                  <a:srgbClr val="0070C0"/>
                </a:solidFill>
                <a:effectLst/>
                <a:latin typeface="Times New Roman" panose="02020603050405020304" pitchFamily="18" charset="0"/>
                <a:ea typeface="Times New Roman" panose="02020603050405020304" pitchFamily="18" charset="0"/>
              </a:rPr>
              <a:t>dampening</a:t>
            </a:r>
            <a:r>
              <a:rPr lang="it-IT" sz="2400" dirty="0">
                <a:solidFill>
                  <a:srgbClr val="0070C0"/>
                </a:solidFill>
                <a:effectLst/>
                <a:latin typeface="Times New Roman" panose="02020603050405020304" pitchFamily="18" charset="0"/>
                <a:ea typeface="Times New Roman" panose="02020603050405020304" pitchFamily="18" charset="0"/>
              </a:rPr>
              <a:t>” and “</a:t>
            </a:r>
            <a:r>
              <a:rPr lang="it-IT" sz="2400" dirty="0" err="1">
                <a:solidFill>
                  <a:srgbClr val="0070C0"/>
                </a:solidFill>
                <a:effectLst/>
                <a:latin typeface="Times New Roman" panose="02020603050405020304" pitchFamily="18" charset="0"/>
                <a:ea typeface="Times New Roman" panose="02020603050405020304" pitchFamily="18" charset="0"/>
              </a:rPr>
              <a:t>refuse</a:t>
            </a:r>
            <a:r>
              <a:rPr lang="it-IT" sz="2400" dirty="0">
                <a:solidFill>
                  <a:srgbClr val="0070C0"/>
                </a:solidFill>
                <a:effectLst/>
                <a:latin typeface="Times New Roman" panose="02020603050405020304" pitchFamily="18" charset="0"/>
                <a:ea typeface="Times New Roman" panose="02020603050405020304" pitchFamily="18" charset="0"/>
              </a:rPr>
              <a:t>”</a:t>
            </a:r>
            <a:r>
              <a:rPr lang="it-IT" sz="2400" dirty="0">
                <a:solidFill>
                  <a:srgbClr val="000000"/>
                </a:solidFill>
                <a:effectLst/>
                <a:latin typeface="Times New Roman" panose="02020603050405020304" pitchFamily="18" charset="0"/>
                <a:ea typeface="Times New Roman" panose="02020603050405020304" pitchFamily="18" charset="0"/>
              </a:rPr>
              <a:t>)</a:t>
            </a:r>
          </a:p>
          <a:p>
            <a:r>
              <a:rPr lang="it-IT" sz="2400" i="1" dirty="0">
                <a:solidFill>
                  <a:srgbClr val="0070C0"/>
                </a:solidFill>
                <a:effectLst/>
                <a:latin typeface="Times New Roman" panose="02020603050405020304" pitchFamily="18" charset="0"/>
                <a:ea typeface="Times New Roman" panose="02020603050405020304" pitchFamily="18" charset="0"/>
              </a:rPr>
              <a:t>“</a:t>
            </a:r>
            <a:r>
              <a:rPr lang="it-IT" sz="2400" i="1" dirty="0" err="1">
                <a:solidFill>
                  <a:srgbClr val="0070C0"/>
                </a:solidFill>
                <a:effectLst/>
                <a:latin typeface="Times New Roman" panose="02020603050405020304" pitchFamily="18" charset="0"/>
                <a:ea typeface="Times New Roman" panose="02020603050405020304" pitchFamily="18" charset="0"/>
              </a:rPr>
              <a:t>Helping</a:t>
            </a:r>
            <a:r>
              <a:rPr lang="it-IT" sz="2400" i="1" dirty="0">
                <a:solidFill>
                  <a:srgbClr val="0070C0"/>
                </a:solidFill>
                <a:effectLst/>
                <a:latin typeface="Times New Roman" panose="02020603050405020304" pitchFamily="18" charset="0"/>
                <a:ea typeface="Times New Roman" panose="02020603050405020304" pitchFamily="18" charset="0"/>
              </a:rPr>
              <a:t> </a:t>
            </a:r>
            <a:r>
              <a:rPr lang="it-IT" sz="2400" i="1" dirty="0" err="1">
                <a:solidFill>
                  <a:srgbClr val="0070C0"/>
                </a:solidFill>
                <a:effectLst/>
                <a:latin typeface="Times New Roman" panose="02020603050405020304" pitchFamily="18" charset="0"/>
                <a:ea typeface="Times New Roman" panose="02020603050405020304" pitchFamily="18" charset="0"/>
              </a:rPr>
              <a:t>abroad</a:t>
            </a:r>
            <a:r>
              <a:rPr lang="it-IT" sz="2400" i="1" dirty="0">
                <a:solidFill>
                  <a:srgbClr val="0070C0"/>
                </a:solidFill>
                <a:effectLst/>
                <a:latin typeface="Times New Roman" panose="02020603050405020304" pitchFamily="18" charset="0"/>
                <a:ea typeface="Times New Roman" panose="02020603050405020304" pitchFamily="18" charset="0"/>
              </a:rPr>
              <a:t>” </a:t>
            </a:r>
            <a:r>
              <a:rPr lang="it-IT" sz="2400" i="1" dirty="0">
                <a:solidFill>
                  <a:srgbClr val="000000"/>
                </a:solidFill>
                <a:effectLst/>
                <a:latin typeface="Times New Roman" panose="02020603050405020304" pitchFamily="18" charset="0"/>
                <a:ea typeface="Times New Roman" panose="02020603050405020304" pitchFamily="18" charset="0"/>
              </a:rPr>
              <a:t>(no pressione esterna; coerenza)</a:t>
            </a:r>
          </a:p>
          <a:p>
            <a:r>
              <a:rPr lang="it-IT" sz="2400" i="1" dirty="0">
                <a:solidFill>
                  <a:srgbClr val="0070C0"/>
                </a:solidFill>
                <a:effectLst/>
                <a:latin typeface="Times New Roman" panose="02020603050405020304" pitchFamily="18" charset="0"/>
                <a:ea typeface="Times New Roman" panose="02020603050405020304" pitchFamily="18" charset="0"/>
              </a:rPr>
              <a:t>“Under the Radar” </a:t>
            </a:r>
            <a:r>
              <a:rPr lang="it-IT" sz="2400" i="1" dirty="0">
                <a:solidFill>
                  <a:srgbClr val="000000"/>
                </a:solidFill>
                <a:effectLst/>
                <a:latin typeface="Times New Roman" panose="02020603050405020304" pitchFamily="18" charset="0"/>
                <a:ea typeface="Times New Roman" panose="02020603050405020304" pitchFamily="18" charset="0"/>
              </a:rPr>
              <a:t>(no pressione esterna, no coerenza)</a:t>
            </a:r>
          </a:p>
          <a:p>
            <a:endParaRPr lang="it-IT" dirty="0"/>
          </a:p>
        </p:txBody>
      </p:sp>
    </p:spTree>
    <p:extLst>
      <p:ext uri="{BB962C8B-B14F-4D97-AF65-F5344CB8AC3E}">
        <p14:creationId xmlns:p14="http://schemas.microsoft.com/office/powerpoint/2010/main" val="16346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FC555F7-973C-9C28-AD9D-727055ED61C4}"/>
              </a:ext>
            </a:extLst>
          </p:cNvPr>
          <p:cNvSpPr>
            <a:spLocks noGrp="1"/>
          </p:cNvSpPr>
          <p:nvPr>
            <p:ph idx="1"/>
          </p:nvPr>
        </p:nvSpPr>
        <p:spPr>
          <a:xfrm>
            <a:off x="1154955" y="2603500"/>
            <a:ext cx="3481054" cy="3416300"/>
          </a:xfrm>
        </p:spPr>
        <p:txBody>
          <a:bodyPr anchor="ctr">
            <a:normAutofit/>
          </a:bodyPr>
          <a:lstStyle/>
          <a:p>
            <a:endParaRPr lang="it-IT" sz="1600"/>
          </a:p>
        </p:txBody>
      </p:sp>
      <p:pic>
        <p:nvPicPr>
          <p:cNvPr id="5" name="Picture 1">
            <a:extLst>
              <a:ext uri="{FF2B5EF4-FFF2-40B4-BE49-F238E27FC236}">
                <a16:creationId xmlns:a16="http://schemas.microsoft.com/office/drawing/2014/main" id="{2ED6D652-B18B-D213-CDA6-EEA1EA4FA343}"/>
              </a:ext>
            </a:extLst>
          </p:cNvPr>
          <p:cNvPicPr>
            <a:picLocks noChangeAspect="1"/>
          </p:cNvPicPr>
          <p:nvPr/>
        </p:nvPicPr>
        <p:blipFill>
          <a:blip r:embed="rId2"/>
          <a:stretch>
            <a:fillRect/>
          </a:stretch>
        </p:blipFill>
        <p:spPr>
          <a:xfrm>
            <a:off x="267221" y="356260"/>
            <a:ext cx="11481259" cy="6400801"/>
          </a:xfrm>
          <a:prstGeom prst="roundRect">
            <a:avLst>
              <a:gd name="adj" fmla="val 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1765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DF01C-837E-4771-A6D7-3E22D9044DD7}"/>
              </a:ext>
            </a:extLst>
          </p:cNvPr>
          <p:cNvSpPr>
            <a:spLocks noGrp="1"/>
          </p:cNvSpPr>
          <p:nvPr>
            <p:ph type="title"/>
          </p:nvPr>
        </p:nvSpPr>
        <p:spPr>
          <a:xfrm>
            <a:off x="712519" y="973668"/>
            <a:ext cx="9832769" cy="706964"/>
          </a:xfrm>
        </p:spPr>
        <p:txBody>
          <a:bodyPr/>
          <a:lstStyle/>
          <a:p>
            <a:r>
              <a:rPr lang="it-IT" sz="2400" dirty="0">
                <a:solidFill>
                  <a:srgbClr val="FFFF00"/>
                </a:solidFill>
              </a:rPr>
              <a:t>Paper 3:  </a:t>
            </a:r>
            <a:br>
              <a:rPr lang="it-IT" sz="2400" dirty="0">
                <a:solidFill>
                  <a:srgbClr val="FFFF00"/>
                </a:solidFill>
              </a:rPr>
            </a:br>
            <a:r>
              <a:rPr lang="it-IT" sz="2400" b="1" dirty="0" err="1">
                <a:solidFill>
                  <a:srgbClr val="FFFF00"/>
                </a:solidFill>
              </a:rPr>
              <a:t>Comfortably</a:t>
            </a:r>
            <a:r>
              <a:rPr lang="it-IT" sz="2400" b="1" dirty="0">
                <a:solidFill>
                  <a:srgbClr val="FFFF00"/>
                </a:solidFill>
              </a:rPr>
              <a:t> </a:t>
            </a:r>
            <a:r>
              <a:rPr lang="it-IT" sz="2400" b="1" dirty="0" err="1">
                <a:solidFill>
                  <a:srgbClr val="FFFF00"/>
                </a:solidFill>
              </a:rPr>
              <a:t>numb</a:t>
            </a:r>
            <a:r>
              <a:rPr lang="it-IT" sz="2400" b="1" dirty="0">
                <a:solidFill>
                  <a:srgbClr val="FFFF00"/>
                </a:solidFill>
              </a:rPr>
              <a:t>? </a:t>
            </a:r>
            <a:r>
              <a:rPr lang="en-US" sz="2400" b="1" dirty="0">
                <a:solidFill>
                  <a:srgbClr val="FFFF00"/>
                </a:solidFill>
              </a:rPr>
              <a:t>Political Alignment and Military Innovation: The Italian Armed Forces in the Post–Cold War Era (SGRI/SISP 25)</a:t>
            </a:r>
            <a:br>
              <a:rPr lang="it-IT" b="1" dirty="0"/>
            </a:br>
            <a:endParaRPr lang="it-IT" dirty="0"/>
          </a:p>
        </p:txBody>
      </p:sp>
      <p:sp>
        <p:nvSpPr>
          <p:cNvPr id="3" name="Segnaposto contenuto 2">
            <a:extLst>
              <a:ext uri="{FF2B5EF4-FFF2-40B4-BE49-F238E27FC236}">
                <a16:creationId xmlns:a16="http://schemas.microsoft.com/office/drawing/2014/main" id="{09B5E1B4-02AB-D962-BB1C-BD3AE3226664}"/>
              </a:ext>
            </a:extLst>
          </p:cNvPr>
          <p:cNvSpPr>
            <a:spLocks noGrp="1"/>
          </p:cNvSpPr>
          <p:nvPr>
            <p:ph idx="1"/>
          </p:nvPr>
        </p:nvSpPr>
        <p:spPr>
          <a:xfrm>
            <a:off x="1154955" y="2603499"/>
            <a:ext cx="9627840" cy="3916053"/>
          </a:xfrm>
        </p:spPr>
        <p:txBody>
          <a:bodyPr/>
          <a:lstStyle/>
          <a:p>
            <a:r>
              <a:rPr lang="en-US" sz="2400" dirty="0"/>
              <a:t>What are the drivers of military innovation? What is the impact of operational experience and lessons learnt? </a:t>
            </a:r>
          </a:p>
          <a:p>
            <a:r>
              <a:rPr lang="en-US" sz="2400" dirty="0"/>
              <a:t>Review (Top down and bottom-up innovation) and gaps</a:t>
            </a:r>
          </a:p>
          <a:p>
            <a:r>
              <a:rPr lang="en-US" sz="2400" i="1" dirty="0"/>
              <a:t>Under what conditions do Armed Forces successfully promote military innovation? </a:t>
            </a:r>
          </a:p>
          <a:p>
            <a:r>
              <a:rPr lang="en-US" sz="2400" dirty="0"/>
              <a:t>Conditions that foster bargaining power. Alignment</a:t>
            </a:r>
          </a:p>
          <a:p>
            <a:r>
              <a:rPr lang="en-US" sz="2400" dirty="0"/>
              <a:t>Inductive analysis (SGRI 2025)</a:t>
            </a:r>
          </a:p>
          <a:p>
            <a:r>
              <a:rPr lang="en-US" sz="2400" dirty="0"/>
              <a:t>Case (plausibility probe): Legge </a:t>
            </a:r>
            <a:r>
              <a:rPr lang="en-US" sz="2400" dirty="0" err="1"/>
              <a:t>Navale</a:t>
            </a:r>
            <a:r>
              <a:rPr lang="en-US" sz="2400" dirty="0"/>
              <a:t> (</a:t>
            </a:r>
            <a:r>
              <a:rPr lang="en-US" sz="2400" dirty="0" err="1"/>
              <a:t>Sisp</a:t>
            </a:r>
            <a:r>
              <a:rPr lang="en-US" sz="2400" dirty="0"/>
              <a:t> 2025)</a:t>
            </a:r>
          </a:p>
          <a:p>
            <a:endParaRPr lang="it-IT" dirty="0"/>
          </a:p>
        </p:txBody>
      </p:sp>
    </p:spTree>
    <p:extLst>
      <p:ext uri="{BB962C8B-B14F-4D97-AF65-F5344CB8AC3E}">
        <p14:creationId xmlns:p14="http://schemas.microsoft.com/office/powerpoint/2010/main" val="16279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475B49-5817-AC8B-7876-10791C355987}"/>
              </a:ext>
            </a:extLst>
          </p:cNvPr>
          <p:cNvSpPr>
            <a:spLocks noGrp="1"/>
          </p:cNvSpPr>
          <p:nvPr>
            <p:ph type="title"/>
          </p:nvPr>
        </p:nvSpPr>
        <p:spPr>
          <a:xfrm>
            <a:off x="1154953" y="973668"/>
            <a:ext cx="8761413" cy="706964"/>
          </a:xfrm>
        </p:spPr>
        <p:txBody>
          <a:bodyPr>
            <a:normAutofit/>
          </a:bodyPr>
          <a:lstStyle/>
          <a:p>
            <a:r>
              <a:rPr lang="it-IT" dirty="0">
                <a:solidFill>
                  <a:srgbClr val="FFFF00"/>
                </a:solidFill>
              </a:rPr>
              <a:t>Sviluppi, ostacoli e prossimi passi</a:t>
            </a:r>
          </a:p>
        </p:txBody>
      </p:sp>
      <p:graphicFrame>
        <p:nvGraphicFramePr>
          <p:cNvPr id="5" name="Segnaposto contenuto 2">
            <a:extLst>
              <a:ext uri="{FF2B5EF4-FFF2-40B4-BE49-F238E27FC236}">
                <a16:creationId xmlns:a16="http://schemas.microsoft.com/office/drawing/2014/main" id="{5AA9E249-52C4-5F6A-1C58-717EA96C6AA1}"/>
              </a:ext>
            </a:extLst>
          </p:cNvPr>
          <p:cNvGraphicFramePr>
            <a:graphicFrameLocks noGrp="1"/>
          </p:cNvGraphicFramePr>
          <p:nvPr>
            <p:ph idx="1"/>
            <p:extLst>
              <p:ext uri="{D42A27DB-BD31-4B8C-83A1-F6EECF244321}">
                <p14:modId xmlns:p14="http://schemas.microsoft.com/office/powerpoint/2010/main" val="1041766847"/>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87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it-IT"/>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it-IT"/>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 name="Titolo 1">
            <a:extLst>
              <a:ext uri="{FF2B5EF4-FFF2-40B4-BE49-F238E27FC236}">
                <a16:creationId xmlns:a16="http://schemas.microsoft.com/office/drawing/2014/main" id="{70C669D4-D31D-65EE-4C00-747B42DF57F2}"/>
              </a:ext>
            </a:extLst>
          </p:cNvPr>
          <p:cNvSpPr>
            <a:spLocks noGrp="1"/>
          </p:cNvSpPr>
          <p:nvPr>
            <p:ph type="title"/>
          </p:nvPr>
        </p:nvSpPr>
        <p:spPr>
          <a:xfrm>
            <a:off x="994087" y="1130603"/>
            <a:ext cx="3342442" cy="4596794"/>
          </a:xfrm>
        </p:spPr>
        <p:txBody>
          <a:bodyPr anchor="ctr">
            <a:normAutofit/>
          </a:bodyPr>
          <a:lstStyle/>
          <a:p>
            <a:r>
              <a:rPr lang="it-IT" sz="4000" b="1" dirty="0">
                <a:solidFill>
                  <a:srgbClr val="FFFF00"/>
                </a:solidFill>
              </a:rPr>
              <a:t>Outline</a:t>
            </a:r>
          </a:p>
        </p:txBody>
      </p:sp>
      <p:sp>
        <p:nvSpPr>
          <p:cNvPr id="7" name="Segnaposto contenuto 2">
            <a:extLst>
              <a:ext uri="{FF2B5EF4-FFF2-40B4-BE49-F238E27FC236}">
                <a16:creationId xmlns:a16="http://schemas.microsoft.com/office/drawing/2014/main" id="{6E453699-A52A-5AD2-8E65-55DEE416BDDE}"/>
              </a:ext>
            </a:extLst>
          </p:cNvPr>
          <p:cNvSpPr>
            <a:spLocks noGrp="1"/>
          </p:cNvSpPr>
          <p:nvPr>
            <p:ph idx="1"/>
          </p:nvPr>
        </p:nvSpPr>
        <p:spPr>
          <a:xfrm>
            <a:off x="5290077" y="902087"/>
            <a:ext cx="6055253" cy="5954325"/>
          </a:xfrm>
        </p:spPr>
        <p:txBody>
          <a:bodyPr anchor="ctr">
            <a:normAutofit/>
          </a:bodyPr>
          <a:lstStyle/>
          <a:p>
            <a:r>
              <a:rPr lang="it-IT" sz="4000" dirty="0"/>
              <a:t>Il progetto PRIN: struttura, obiettivi, risultati attesi</a:t>
            </a:r>
          </a:p>
          <a:p>
            <a:pPr marL="0" indent="0">
              <a:buNone/>
            </a:pPr>
            <a:endParaRPr lang="it-IT" sz="4000" dirty="0"/>
          </a:p>
          <a:p>
            <a:r>
              <a:rPr lang="it-IT" sz="4000" dirty="0"/>
              <a:t>MILESTONE 4  Decision making </a:t>
            </a:r>
            <a:r>
              <a:rPr lang="it-IT" sz="4000" dirty="0" err="1"/>
              <a:t>process</a:t>
            </a:r>
            <a:r>
              <a:rPr lang="it-IT" sz="4000" dirty="0"/>
              <a:t> </a:t>
            </a:r>
            <a:r>
              <a:rPr lang="it-IT" sz="4000" i="1" dirty="0"/>
              <a:t>- Unità di Genova </a:t>
            </a:r>
          </a:p>
          <a:p>
            <a:endParaRPr lang="it-IT" sz="2800" dirty="0"/>
          </a:p>
          <a:p>
            <a:pPr marL="0" indent="0">
              <a:buNone/>
            </a:pPr>
            <a:endParaRPr lang="it-IT" sz="2800" i="1" dirty="0">
              <a:effectLst/>
              <a:latin typeface="Helvetica" pitchFamily="2" charset="0"/>
            </a:endParaRPr>
          </a:p>
          <a:p>
            <a:endParaRPr lang="it-IT" sz="2000" dirty="0"/>
          </a:p>
          <a:p>
            <a:pPr marL="0" indent="0">
              <a:buNone/>
            </a:pPr>
            <a:endParaRPr lang="it-IT" sz="2000" dirty="0"/>
          </a:p>
        </p:txBody>
      </p:sp>
    </p:spTree>
    <p:extLst>
      <p:ext uri="{BB962C8B-B14F-4D97-AF65-F5344CB8AC3E}">
        <p14:creationId xmlns:p14="http://schemas.microsoft.com/office/powerpoint/2010/main" val="276996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8" name="Rectangle 17">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 name="Oval 18">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Oval 19">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1" name="Oval 20">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2" name="Oval 21">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Oval 22">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4"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6" name="Rectangle 25">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 name="Titolo 3">
            <a:extLst>
              <a:ext uri="{FF2B5EF4-FFF2-40B4-BE49-F238E27FC236}">
                <a16:creationId xmlns:a16="http://schemas.microsoft.com/office/drawing/2014/main" id="{1F9242D2-141E-4795-D918-8FD37D254FA7}"/>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Politica di difesa italiana Un dibattito limitato ma crescente</a:t>
            </a:r>
          </a:p>
        </p:txBody>
      </p:sp>
      <p:grpSp>
        <p:nvGrpSpPr>
          <p:cNvPr id="28" name="Group 27">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9" name="Rectangle 28">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0"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it-IT"/>
            </a:p>
          </p:txBody>
        </p:sp>
        <p:sp>
          <p:nvSpPr>
            <p:cNvPr id="31"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it-IT"/>
            </a:p>
          </p:txBody>
        </p:sp>
      </p:grpSp>
      <p:pic>
        <p:nvPicPr>
          <p:cNvPr id="12" name="Segnaposto contenuto 11" descr="Immagine che contiene aeronautica militare, Aereo militare, testo, aeroplano&#10;&#10;Il contenuto generato dall'IA potrebbe non essere corretto.">
            <a:extLst>
              <a:ext uri="{FF2B5EF4-FFF2-40B4-BE49-F238E27FC236}">
                <a16:creationId xmlns:a16="http://schemas.microsoft.com/office/drawing/2014/main" id="{F20BD85E-555C-5D45-CF04-ECCE88E13779}"/>
              </a:ext>
            </a:extLst>
          </p:cNvPr>
          <p:cNvPicPr>
            <a:picLocks noGrp="1" noChangeAspect="1"/>
          </p:cNvPicPr>
          <p:nvPr>
            <p:ph sz="half" idx="2"/>
          </p:nvPr>
        </p:nvPicPr>
        <p:blipFill>
          <a:blip r:embed="rId3"/>
          <a:stretch>
            <a:fillRect/>
          </a:stretch>
        </p:blipFill>
        <p:spPr>
          <a:xfrm>
            <a:off x="1265951" y="1114621"/>
            <a:ext cx="6130804" cy="4628758"/>
          </a:xfrm>
          <a:prstGeom prst="rect">
            <a:avLst/>
          </a:prstGeom>
        </p:spPr>
      </p:pic>
    </p:spTree>
    <p:extLst>
      <p:ext uri="{BB962C8B-B14F-4D97-AF65-F5344CB8AC3E}">
        <p14:creationId xmlns:p14="http://schemas.microsoft.com/office/powerpoint/2010/main" val="90882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C3439F-6209-57F6-E0B8-746C7340B8B7}"/>
              </a:ext>
            </a:extLst>
          </p:cNvPr>
          <p:cNvSpPr>
            <a:spLocks noGrp="1"/>
          </p:cNvSpPr>
          <p:nvPr>
            <p:ph type="title"/>
          </p:nvPr>
        </p:nvSpPr>
        <p:spPr>
          <a:xfrm>
            <a:off x="1154954" y="973669"/>
            <a:ext cx="8825659" cy="706964"/>
          </a:xfrm>
        </p:spPr>
        <p:txBody>
          <a:bodyPr>
            <a:normAutofit/>
          </a:bodyPr>
          <a:lstStyle/>
          <a:p>
            <a:r>
              <a:rPr lang="it-IT" b="1" dirty="0">
                <a:solidFill>
                  <a:srgbClr val="FFFF00"/>
                </a:solidFill>
              </a:rPr>
              <a:t>Il </a:t>
            </a:r>
            <a:r>
              <a:rPr lang="it-IT" b="1" dirty="0" err="1">
                <a:solidFill>
                  <a:srgbClr val="FFFF00"/>
                </a:solidFill>
              </a:rPr>
              <a:t>progretto</a:t>
            </a:r>
            <a:r>
              <a:rPr lang="it-IT" b="1" dirty="0">
                <a:solidFill>
                  <a:srgbClr val="FFFF00"/>
                </a:solidFill>
              </a:rPr>
              <a:t> PRIN – Domande di ricerca</a:t>
            </a:r>
          </a:p>
        </p:txBody>
      </p:sp>
      <p:sp>
        <p:nvSpPr>
          <p:cNvPr id="3" name="Segnaposto contenuto 2">
            <a:extLst>
              <a:ext uri="{FF2B5EF4-FFF2-40B4-BE49-F238E27FC236}">
                <a16:creationId xmlns:a16="http://schemas.microsoft.com/office/drawing/2014/main" id="{9C532060-315F-A943-27E9-4D89F4DCFA60}"/>
              </a:ext>
            </a:extLst>
          </p:cNvPr>
          <p:cNvSpPr>
            <a:spLocks noGrp="1"/>
          </p:cNvSpPr>
          <p:nvPr>
            <p:ph idx="1"/>
          </p:nvPr>
        </p:nvSpPr>
        <p:spPr>
          <a:xfrm>
            <a:off x="328613" y="2410690"/>
            <a:ext cx="9468530" cy="4318721"/>
          </a:xfrm>
        </p:spPr>
        <p:txBody>
          <a:bodyPr anchor="ctr">
            <a:normAutofit fontScale="92500"/>
          </a:bodyPr>
          <a:lstStyle/>
          <a:p>
            <a:pPr>
              <a:lnSpc>
                <a:spcPct val="90000"/>
              </a:lnSpc>
            </a:pPr>
            <a:r>
              <a:rPr lang="en-GB" sz="2400" i="1" dirty="0">
                <a:solidFill>
                  <a:schemeClr val="tx1"/>
                </a:solidFill>
                <a:effectLst/>
                <a:latin typeface="Helvetica" pitchFamily="2" charset="0"/>
              </a:rPr>
              <a:t>What have been the main lessons learned from Italian MOA in the new century? </a:t>
            </a:r>
          </a:p>
          <a:p>
            <a:pPr>
              <a:lnSpc>
                <a:spcPct val="90000"/>
              </a:lnSpc>
            </a:pPr>
            <a:endParaRPr lang="en-GB" sz="2400" i="1" dirty="0">
              <a:solidFill>
                <a:schemeClr val="tx1"/>
              </a:solidFill>
              <a:effectLst/>
              <a:latin typeface="Helvetica" pitchFamily="2" charset="0"/>
            </a:endParaRPr>
          </a:p>
          <a:p>
            <a:pPr>
              <a:lnSpc>
                <a:spcPct val="90000"/>
              </a:lnSpc>
            </a:pPr>
            <a:r>
              <a:rPr lang="en-GB" sz="2400" i="1" dirty="0">
                <a:solidFill>
                  <a:schemeClr val="tx1"/>
                </a:solidFill>
                <a:latin typeface="Helvetica" pitchFamily="2" charset="0"/>
              </a:rPr>
              <a:t>How and to what extent does the interaction among domestic actors, international drivers and the operational contexts affect the defense policy decision-making process? </a:t>
            </a:r>
          </a:p>
          <a:p>
            <a:pPr marL="0" indent="0">
              <a:lnSpc>
                <a:spcPct val="90000"/>
              </a:lnSpc>
              <a:buNone/>
            </a:pPr>
            <a:endParaRPr lang="en-GB" sz="2400" dirty="0">
              <a:solidFill>
                <a:schemeClr val="tx1"/>
              </a:solidFill>
            </a:endParaRPr>
          </a:p>
          <a:p>
            <a:pPr>
              <a:lnSpc>
                <a:spcPct val="90000"/>
              </a:lnSpc>
            </a:pPr>
            <a:r>
              <a:rPr lang="en-GB" sz="2400" i="1" dirty="0">
                <a:solidFill>
                  <a:schemeClr val="tx1"/>
                </a:solidFill>
                <a:effectLst/>
                <a:latin typeface="Helvetica" pitchFamily="2" charset="0"/>
              </a:rPr>
              <a:t>In which circumstances and under what conditions may defense policies become contentious and divisive issues among Italian elites and their fellow citizens? Is there any difference in this respect between Italy and other European middle-range powers? How does this elite-mass interplay impact the spectrum of policy choices on MOA?</a:t>
            </a:r>
          </a:p>
          <a:p>
            <a:pPr marL="0" indent="0">
              <a:lnSpc>
                <a:spcPct val="90000"/>
              </a:lnSpc>
              <a:buNone/>
            </a:pPr>
            <a:endParaRPr lang="en-GB" sz="1500" dirty="0">
              <a:effectLst/>
              <a:latin typeface="Helvetica" pitchFamily="2" charset="0"/>
            </a:endParaRPr>
          </a:p>
        </p:txBody>
      </p:sp>
      <p:pic>
        <p:nvPicPr>
          <p:cNvPr id="7" name="Graphic 6" descr="Help">
            <a:extLst>
              <a:ext uri="{FF2B5EF4-FFF2-40B4-BE49-F238E27FC236}">
                <a16:creationId xmlns:a16="http://schemas.microsoft.com/office/drawing/2014/main" id="{FA13ECA2-81A2-5BB0-CCD4-9BA823A1F6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8119" y="2817169"/>
            <a:ext cx="2206094" cy="220609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6056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DC732-2210-259A-CD61-1B77617122D2}"/>
              </a:ext>
            </a:extLst>
          </p:cNvPr>
          <p:cNvSpPr>
            <a:spLocks noGrp="1"/>
          </p:cNvSpPr>
          <p:nvPr>
            <p:ph type="title"/>
          </p:nvPr>
        </p:nvSpPr>
        <p:spPr/>
        <p:txBody>
          <a:bodyPr/>
          <a:lstStyle/>
          <a:p>
            <a:r>
              <a:rPr lang="it-IT" dirty="0">
                <a:solidFill>
                  <a:srgbClr val="FFFF00"/>
                </a:solidFill>
              </a:rPr>
              <a:t>3 temi chiave per Unità di ricerca id Genova (UNIGE)</a:t>
            </a:r>
          </a:p>
        </p:txBody>
      </p:sp>
      <p:sp>
        <p:nvSpPr>
          <p:cNvPr id="3" name="Segnaposto contenuto 2">
            <a:extLst>
              <a:ext uri="{FF2B5EF4-FFF2-40B4-BE49-F238E27FC236}">
                <a16:creationId xmlns:a16="http://schemas.microsoft.com/office/drawing/2014/main" id="{81E67055-CCA3-FC01-6BD4-08D00ED9C3F2}"/>
              </a:ext>
            </a:extLst>
          </p:cNvPr>
          <p:cNvSpPr>
            <a:spLocks noGrp="1"/>
          </p:cNvSpPr>
          <p:nvPr>
            <p:ph idx="1"/>
          </p:nvPr>
        </p:nvSpPr>
        <p:spPr>
          <a:xfrm>
            <a:off x="700644" y="2398816"/>
            <a:ext cx="10969987" cy="4242616"/>
          </a:xfrm>
        </p:spPr>
        <p:txBody>
          <a:bodyPr>
            <a:normAutofit fontScale="85000" lnSpcReduction="20000"/>
          </a:bodyPr>
          <a:lstStyle/>
          <a:p>
            <a:pPr>
              <a:buFont typeface="+mj-lt"/>
              <a:buAutoNum type="arabicPeriod"/>
            </a:pPr>
            <a:r>
              <a:rPr lang="en-GB" sz="2800" dirty="0">
                <a:solidFill>
                  <a:srgbClr val="00B050"/>
                </a:solidFill>
                <a:latin typeface="Helvetica" pitchFamily="2" charset="0"/>
              </a:rPr>
              <a:t>T</a:t>
            </a:r>
            <a:r>
              <a:rPr lang="en-GB" sz="2800" dirty="0">
                <a:solidFill>
                  <a:srgbClr val="00B050"/>
                </a:solidFill>
                <a:effectLst/>
                <a:latin typeface="Helvetica" pitchFamily="2" charset="0"/>
              </a:rPr>
              <a:t>he (political and military) lessons learned from Italian MOA</a:t>
            </a:r>
            <a:r>
              <a:rPr lang="en-GB" sz="2800" dirty="0">
                <a:effectLst/>
                <a:latin typeface="Helvetica" pitchFamily="2" charset="0"/>
              </a:rPr>
              <a:t>; </a:t>
            </a:r>
          </a:p>
          <a:p>
            <a:pPr>
              <a:buFont typeface="+mj-lt"/>
              <a:buAutoNum type="arabicPeriod"/>
            </a:pPr>
            <a:r>
              <a:rPr lang="en-GB" sz="2800" dirty="0">
                <a:solidFill>
                  <a:srgbClr val="00B050"/>
                </a:solidFill>
                <a:latin typeface="Helvetica" pitchFamily="2" charset="0"/>
              </a:rPr>
              <a:t>T</a:t>
            </a:r>
            <a:r>
              <a:rPr lang="en-GB" sz="2800" dirty="0">
                <a:solidFill>
                  <a:srgbClr val="00B050"/>
                </a:solidFill>
                <a:effectLst/>
                <a:latin typeface="Helvetica" pitchFamily="2" charset="0"/>
              </a:rPr>
              <a:t>he drivers and the features of the complex</a:t>
            </a:r>
            <a:r>
              <a:rPr lang="en-GB" sz="2800" dirty="0">
                <a:solidFill>
                  <a:srgbClr val="00B050"/>
                </a:solidFill>
                <a:latin typeface="Helvetica" pitchFamily="2" charset="0"/>
              </a:rPr>
              <a:t> </a:t>
            </a:r>
            <a:r>
              <a:rPr lang="en-GB" sz="2800" dirty="0">
                <a:solidFill>
                  <a:srgbClr val="00B050"/>
                </a:solidFill>
                <a:effectLst/>
                <a:latin typeface="Helvetica" pitchFamily="2" charset="0"/>
              </a:rPr>
              <a:t>decision-making process behind the operations</a:t>
            </a:r>
            <a:r>
              <a:rPr lang="en-GB" sz="2800" dirty="0">
                <a:effectLst/>
                <a:latin typeface="Helvetica" pitchFamily="2" charset="0"/>
              </a:rPr>
              <a:t>, and specifically its dynamic interaction with the reality on the ground. </a:t>
            </a:r>
            <a:r>
              <a:rPr lang="en-GB" sz="2800" i="1" dirty="0">
                <a:effectLst/>
                <a:latin typeface="Helvetica" pitchFamily="2" charset="0"/>
              </a:rPr>
              <a:t>Review and analysis</a:t>
            </a:r>
            <a:r>
              <a:rPr lang="en-GB" sz="2800" dirty="0">
                <a:effectLst/>
                <a:latin typeface="Helvetica" pitchFamily="2" charset="0"/>
              </a:rPr>
              <a:t>. The research aims to trace the </a:t>
            </a:r>
            <a:r>
              <a:rPr lang="en-GB" sz="2800" dirty="0">
                <a:solidFill>
                  <a:srgbClr val="00B050"/>
                </a:solidFill>
                <a:effectLst/>
                <a:latin typeface="Helvetica" pitchFamily="2" charset="0"/>
              </a:rPr>
              <a:t>mechanisms that led Italian political elites to adopt specific decisions in the</a:t>
            </a:r>
            <a:r>
              <a:rPr lang="en-GB" sz="2800" dirty="0">
                <a:solidFill>
                  <a:srgbClr val="00B050"/>
                </a:solidFill>
                <a:latin typeface="Helvetica" pitchFamily="2" charset="0"/>
              </a:rPr>
              <a:t> </a:t>
            </a:r>
            <a:r>
              <a:rPr lang="en-GB" sz="2800" dirty="0">
                <a:solidFill>
                  <a:srgbClr val="00B050"/>
                </a:solidFill>
                <a:effectLst/>
                <a:latin typeface="Helvetica" pitchFamily="2" charset="0"/>
              </a:rPr>
              <a:t>deployment and employment of armed forces abroad</a:t>
            </a:r>
            <a:r>
              <a:rPr lang="en-GB" sz="2800" dirty="0">
                <a:solidFill>
                  <a:srgbClr val="00B050"/>
                </a:solidFill>
                <a:latin typeface="Helvetica" pitchFamily="2" charset="0"/>
              </a:rPr>
              <a:t>;</a:t>
            </a:r>
            <a:endParaRPr lang="en-GB" sz="2800" dirty="0">
              <a:solidFill>
                <a:srgbClr val="00B050"/>
              </a:solidFill>
              <a:effectLst/>
              <a:latin typeface="Helvetica" pitchFamily="2" charset="0"/>
            </a:endParaRPr>
          </a:p>
          <a:p>
            <a:pPr>
              <a:buFont typeface="+mj-lt"/>
              <a:buAutoNum type="arabicPeriod"/>
            </a:pPr>
            <a:r>
              <a:rPr lang="en-GB" sz="2800" dirty="0">
                <a:solidFill>
                  <a:schemeClr val="tx1"/>
                </a:solidFill>
                <a:effectLst/>
                <a:latin typeface="Helvetica" pitchFamily="2" charset="0"/>
              </a:rPr>
              <a:t>Lessons learnt and military innovation. </a:t>
            </a:r>
            <a:r>
              <a:rPr lang="en-US" sz="2800" dirty="0">
                <a:solidFill>
                  <a:srgbClr val="00B050"/>
                </a:solidFill>
                <a:latin typeface="Helvetica" pitchFamily="2" charset="0"/>
              </a:rPr>
              <a:t>Under what conditions do Armed Forces successfully promote military innovation? Bargaining power. </a:t>
            </a:r>
          </a:p>
          <a:p>
            <a:pPr marL="0" indent="0">
              <a:buNone/>
            </a:pPr>
            <a:endParaRPr lang="en-GB" sz="2800" dirty="0">
              <a:solidFill>
                <a:srgbClr val="00B050"/>
              </a:solidFill>
              <a:latin typeface="Helvetica" pitchFamily="2" charset="0"/>
            </a:endParaRPr>
          </a:p>
          <a:p>
            <a:pPr marL="0" indent="0">
              <a:buNone/>
            </a:pPr>
            <a:r>
              <a:rPr lang="en-GB" sz="2800" dirty="0">
                <a:latin typeface="Helvetica" pitchFamily="2" charset="0"/>
              </a:rPr>
              <a:t>(T</a:t>
            </a:r>
            <a:r>
              <a:rPr lang="en-GB" sz="2800" dirty="0">
                <a:effectLst/>
                <a:latin typeface="Helvetica" pitchFamily="2" charset="0"/>
              </a:rPr>
              <a:t>he</a:t>
            </a:r>
            <a:r>
              <a:rPr lang="en-GB" sz="2800" dirty="0">
                <a:latin typeface="Helvetica" pitchFamily="2" charset="0"/>
              </a:rPr>
              <a:t> </a:t>
            </a:r>
            <a:r>
              <a:rPr lang="en-GB" sz="2800" dirty="0">
                <a:effectLst/>
                <a:latin typeface="Helvetica" pitchFamily="2" charset="0"/>
              </a:rPr>
              <a:t>agenda-related and issue-specific positions on Italy’s defense and security policy of both Italian elites and public opinion based on</a:t>
            </a:r>
            <a:r>
              <a:rPr lang="en-GB" sz="2800" dirty="0">
                <a:latin typeface="Helvetica" pitchFamily="2" charset="0"/>
              </a:rPr>
              <a:t> </a:t>
            </a:r>
            <a:r>
              <a:rPr lang="en-GB" sz="2800" dirty="0">
                <a:effectLst/>
                <a:latin typeface="Helvetica" pitchFamily="2" charset="0"/>
              </a:rPr>
              <a:t>previous MOA and future defense scenarios)</a:t>
            </a:r>
          </a:p>
          <a:p>
            <a:endParaRPr lang="it-IT" dirty="0"/>
          </a:p>
        </p:txBody>
      </p:sp>
    </p:spTree>
    <p:extLst>
      <p:ext uri="{BB962C8B-B14F-4D97-AF65-F5344CB8AC3E}">
        <p14:creationId xmlns:p14="http://schemas.microsoft.com/office/powerpoint/2010/main" val="370680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D0E0EE20-FF73-98E5-03CD-0661CB19DE77}"/>
              </a:ext>
            </a:extLst>
          </p:cNvPr>
          <p:cNvSpPr>
            <a:spLocks noGrp="1"/>
          </p:cNvSpPr>
          <p:nvPr>
            <p:ph type="title"/>
          </p:nvPr>
        </p:nvSpPr>
        <p:spPr>
          <a:xfrm>
            <a:off x="8267396" y="3380656"/>
            <a:ext cx="3161016" cy="3153753"/>
          </a:xfrm>
        </p:spPr>
        <p:txBody>
          <a:bodyPr vert="horz" lIns="91440" tIns="45720" rIns="91440" bIns="45720" rtlCol="0" anchor="b">
            <a:normAutofit fontScale="90000"/>
          </a:bodyPr>
          <a:lstStyle/>
          <a:p>
            <a:br>
              <a:rPr lang="en-AU" sz="1800" b="1" i="0" kern="1200" dirty="0">
                <a:solidFill>
                  <a:schemeClr val="bg2"/>
                </a:solidFill>
                <a:latin typeface="+mj-lt"/>
                <a:ea typeface="+mj-ea"/>
                <a:cs typeface="+mj-cs"/>
              </a:rPr>
            </a:br>
            <a:br>
              <a:rPr lang="en-AU" sz="1800" b="1" i="0" kern="1200" dirty="0">
                <a:solidFill>
                  <a:schemeClr val="bg2"/>
                </a:solidFill>
                <a:latin typeface="+mj-lt"/>
                <a:ea typeface="+mj-ea"/>
                <a:cs typeface="+mj-cs"/>
              </a:rPr>
            </a:br>
            <a:r>
              <a:rPr lang="en-AU" sz="1800" b="1" i="1" dirty="0"/>
              <a:t>All the research units will contribute to the analysis of the mechanisms of influence concerning three different “arenas”: </a:t>
            </a:r>
            <a:br>
              <a:rPr lang="en-AU" sz="1800" b="1" i="1" dirty="0"/>
            </a:br>
            <a:br>
              <a:rPr lang="en-AU" sz="1800" b="1" i="1" dirty="0"/>
            </a:br>
            <a:r>
              <a:rPr lang="en-AU" sz="1800" b="1" i="1" dirty="0"/>
              <a:t>a) the political</a:t>
            </a:r>
            <a:br>
              <a:rPr lang="en-AU" sz="1800" b="1" dirty="0"/>
            </a:br>
            <a:r>
              <a:rPr lang="en-AU" sz="1800" b="1" i="1" dirty="0"/>
              <a:t>and military – domestic – context, namely, parties, leaders, parliament, armed forces (UNIGE); </a:t>
            </a:r>
            <a:br>
              <a:rPr lang="en-AU" sz="1800" b="1" i="1" dirty="0"/>
            </a:br>
            <a:r>
              <a:rPr lang="en-AU" sz="1800" b="1" i="1" dirty="0"/>
              <a:t>b) the sub-national (NGOs,</a:t>
            </a:r>
            <a:br>
              <a:rPr lang="en-AU" sz="1800" b="1" dirty="0"/>
            </a:br>
            <a:r>
              <a:rPr lang="en-AU" sz="1800" b="1" i="1" dirty="0"/>
              <a:t>stakeholders) and supranational (EU, NATO, UN) actors (UNICT - CASD) and </a:t>
            </a:r>
            <a:br>
              <a:rPr lang="en-AU" sz="1800" b="1" i="1" dirty="0"/>
            </a:br>
            <a:r>
              <a:rPr lang="en-AU" sz="1800" b="1" i="1" dirty="0"/>
              <a:t>c) the dynamic elite-mass interaction (UNISI).</a:t>
            </a:r>
            <a:br>
              <a:rPr lang="en-AU" b="1" dirty="0"/>
            </a:br>
            <a:endParaRPr lang="en-AU" sz="5400" b="1" i="0" kern="1200" dirty="0">
              <a:solidFill>
                <a:schemeClr val="bg2"/>
              </a:solidFill>
              <a:latin typeface="+mj-lt"/>
              <a:ea typeface="+mj-ea"/>
              <a:cs typeface="+mj-cs"/>
            </a:endParaRP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it-IT"/>
            </a:p>
          </p:txBody>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it-IT"/>
            </a:p>
          </p:txBody>
        </p:sp>
      </p:grpSp>
      <p:pic>
        <p:nvPicPr>
          <p:cNvPr id="5" name="Segnaposto contenuto 4" descr="Immagine che contiene testo, Carattere, lettera, schermata&#10;&#10;Il contenuto generato dall'IA potrebbe non essere corretto.">
            <a:extLst>
              <a:ext uri="{FF2B5EF4-FFF2-40B4-BE49-F238E27FC236}">
                <a16:creationId xmlns:a16="http://schemas.microsoft.com/office/drawing/2014/main" id="{468C8596-4DEB-D96E-0F91-300CAD2250FD}"/>
              </a:ext>
            </a:extLst>
          </p:cNvPr>
          <p:cNvPicPr>
            <a:picLocks noGrp="1" noChangeAspect="1"/>
          </p:cNvPicPr>
          <p:nvPr>
            <p:ph idx="1"/>
          </p:nvPr>
        </p:nvPicPr>
        <p:blipFill>
          <a:blip r:embed="rId3"/>
          <a:stretch>
            <a:fillRect/>
          </a:stretch>
        </p:blipFill>
        <p:spPr>
          <a:xfrm>
            <a:off x="216782" y="812800"/>
            <a:ext cx="7444408" cy="5464170"/>
          </a:xfrm>
          <a:prstGeom prst="rect">
            <a:avLst/>
          </a:prstGeom>
        </p:spPr>
      </p:pic>
    </p:spTree>
    <p:extLst>
      <p:ext uri="{BB962C8B-B14F-4D97-AF65-F5344CB8AC3E}">
        <p14:creationId xmlns:p14="http://schemas.microsoft.com/office/powerpoint/2010/main" val="17817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6"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8BF5679E-108D-7EA6-42AC-BA1A23649ED8}"/>
              </a:ext>
            </a:extLst>
          </p:cNvPr>
          <p:cNvSpPr>
            <a:spLocks noGrp="1"/>
          </p:cNvSpPr>
          <p:nvPr>
            <p:ph type="title"/>
          </p:nvPr>
        </p:nvSpPr>
        <p:spPr>
          <a:xfrm>
            <a:off x="8382055" y="1241266"/>
            <a:ext cx="3161016" cy="3940334"/>
          </a:xfrm>
        </p:spPr>
        <p:txBody>
          <a:bodyPr vert="horz" lIns="91440" tIns="45720" rIns="91440" bIns="45720" rtlCol="0" anchor="b">
            <a:normAutofit/>
          </a:bodyPr>
          <a:lstStyle/>
          <a:p>
            <a:r>
              <a:rPr lang="en-US" sz="3800" b="0" i="0" kern="1200" dirty="0" err="1">
                <a:solidFill>
                  <a:srgbClr val="FFFF00"/>
                </a:solidFill>
                <a:latin typeface="+mj-lt"/>
                <a:ea typeface="+mj-ea"/>
                <a:cs typeface="+mj-cs"/>
              </a:rPr>
              <a:t>Risultati</a:t>
            </a:r>
            <a:r>
              <a:rPr lang="en-US" sz="3800" b="0" i="0" kern="1200" dirty="0">
                <a:solidFill>
                  <a:srgbClr val="FFFF00"/>
                </a:solidFill>
                <a:latin typeface="+mj-lt"/>
                <a:ea typeface="+mj-ea"/>
                <a:cs typeface="+mj-cs"/>
              </a:rPr>
              <a:t> </a:t>
            </a:r>
            <a:r>
              <a:rPr lang="en-US" sz="3800" b="0" i="0" kern="1200" dirty="0" err="1">
                <a:solidFill>
                  <a:srgbClr val="FFFF00"/>
                </a:solidFill>
                <a:latin typeface="+mj-lt"/>
                <a:ea typeface="+mj-ea"/>
                <a:cs typeface="+mj-cs"/>
              </a:rPr>
              <a:t>attesi</a:t>
            </a:r>
            <a:r>
              <a:rPr lang="en-US" sz="3800" b="0" i="0" kern="1200" dirty="0">
                <a:solidFill>
                  <a:srgbClr val="FFFF00"/>
                </a:solidFill>
                <a:latin typeface="+mj-lt"/>
                <a:ea typeface="+mj-ea"/>
                <a:cs typeface="+mj-cs"/>
              </a:rPr>
              <a:t> dal </a:t>
            </a:r>
            <a:r>
              <a:rPr lang="en-US" sz="3800" b="0" i="0" kern="1200" dirty="0" err="1">
                <a:solidFill>
                  <a:srgbClr val="FFFF00"/>
                </a:solidFill>
                <a:latin typeface="+mj-lt"/>
                <a:ea typeface="+mj-ea"/>
                <a:cs typeface="+mj-cs"/>
              </a:rPr>
              <a:t>progetto</a:t>
            </a:r>
            <a:endParaRPr lang="en-US" sz="3800" b="0" i="0" kern="1200" dirty="0">
              <a:solidFill>
                <a:srgbClr val="FFFF00"/>
              </a:solidFill>
              <a:latin typeface="+mj-lt"/>
              <a:ea typeface="+mj-ea"/>
              <a:cs typeface="+mj-cs"/>
            </a:endParaRP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it-IT"/>
            </a:p>
          </p:txBody>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it-IT"/>
            </a:p>
          </p:txBody>
        </p:sp>
      </p:grpSp>
      <p:pic>
        <p:nvPicPr>
          <p:cNvPr id="5" name="Segnaposto contenuto 4" descr="Immagine che contiene testo, schermata, documento, Carattere&#10;&#10;Descrizione generata automaticamente">
            <a:extLst>
              <a:ext uri="{FF2B5EF4-FFF2-40B4-BE49-F238E27FC236}">
                <a16:creationId xmlns:a16="http://schemas.microsoft.com/office/drawing/2014/main" id="{50C532C1-2DE0-B29B-EA5B-58DE9B003C35}"/>
              </a:ext>
            </a:extLst>
          </p:cNvPr>
          <p:cNvPicPr>
            <a:picLocks noGrp="1" noChangeAspect="1"/>
          </p:cNvPicPr>
          <p:nvPr>
            <p:ph idx="1"/>
          </p:nvPr>
        </p:nvPicPr>
        <p:blipFill>
          <a:blip r:embed="rId3"/>
          <a:stretch>
            <a:fillRect/>
          </a:stretch>
        </p:blipFill>
        <p:spPr>
          <a:xfrm>
            <a:off x="270748" y="357187"/>
            <a:ext cx="7996648" cy="6116381"/>
          </a:xfrm>
          <a:prstGeom prst="rect">
            <a:avLst/>
          </a:prstGeom>
        </p:spPr>
      </p:pic>
    </p:spTree>
    <p:extLst>
      <p:ext uri="{BB962C8B-B14F-4D97-AF65-F5344CB8AC3E}">
        <p14:creationId xmlns:p14="http://schemas.microsoft.com/office/powerpoint/2010/main" val="239745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9132DC39-E81F-0F84-44D9-388905E4D833}"/>
              </a:ext>
            </a:extLst>
          </p:cNvPr>
          <p:cNvSpPr>
            <a:spLocks noGrp="1"/>
          </p:cNvSpPr>
          <p:nvPr>
            <p:ph type="title"/>
          </p:nvPr>
        </p:nvSpPr>
        <p:spPr>
          <a:xfrm>
            <a:off x="8942119" y="1113063"/>
            <a:ext cx="2600951" cy="2315937"/>
          </a:xfrm>
        </p:spPr>
        <p:txBody>
          <a:bodyPr vert="horz" lIns="91440" tIns="45720" rIns="91440" bIns="45720" rtlCol="0" anchor="b">
            <a:normAutofit/>
          </a:bodyPr>
          <a:lstStyle/>
          <a:p>
            <a:r>
              <a:rPr lang="en-US" sz="4000" b="1" i="0" kern="1200" dirty="0">
                <a:solidFill>
                  <a:srgbClr val="FFFF00"/>
                </a:solidFill>
                <a:latin typeface="+mj-lt"/>
                <a:ea typeface="+mj-ea"/>
                <a:cs typeface="+mj-cs"/>
              </a:rPr>
              <a:t>Obiettivi</a:t>
            </a:r>
          </a:p>
        </p:txBody>
      </p:sp>
      <p:pic>
        <p:nvPicPr>
          <p:cNvPr id="5" name="Segnaposto contenuto 4" descr="Immagine che contiene testo, documento, schermata, ricevuta&#10;&#10;Il contenuto generato dall'IA potrebbe non essere corretto.">
            <a:extLst>
              <a:ext uri="{FF2B5EF4-FFF2-40B4-BE49-F238E27FC236}">
                <a16:creationId xmlns:a16="http://schemas.microsoft.com/office/drawing/2014/main" id="{77FCDBC1-246A-256B-9ACF-EAD73CE84423}"/>
              </a:ext>
            </a:extLst>
          </p:cNvPr>
          <p:cNvPicPr>
            <a:picLocks noGrp="1" noChangeAspect="1"/>
          </p:cNvPicPr>
          <p:nvPr>
            <p:ph idx="1"/>
          </p:nvPr>
        </p:nvPicPr>
        <p:blipFill>
          <a:blip r:embed="rId3"/>
          <a:stretch>
            <a:fillRect/>
          </a:stretch>
        </p:blipFill>
        <p:spPr>
          <a:xfrm>
            <a:off x="864417" y="1324430"/>
            <a:ext cx="7690483" cy="4549625"/>
          </a:xfrm>
          <a:prstGeom prst="roundRect">
            <a:avLst>
              <a:gd name="adj" fmla="val 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55714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16F8C-63E2-4D15-90AD-795E5B1AE7AF}"/>
              </a:ext>
            </a:extLst>
          </p:cNvPr>
          <p:cNvSpPr>
            <a:spLocks noGrp="1"/>
          </p:cNvSpPr>
          <p:nvPr>
            <p:ph type="title"/>
          </p:nvPr>
        </p:nvSpPr>
        <p:spPr/>
        <p:txBody>
          <a:bodyPr/>
          <a:lstStyle/>
          <a:p>
            <a:r>
              <a:rPr lang="it-IT" dirty="0">
                <a:solidFill>
                  <a:srgbClr val="FFFF00"/>
                </a:solidFill>
              </a:rPr>
              <a:t>Milestones</a:t>
            </a:r>
          </a:p>
        </p:txBody>
      </p:sp>
      <p:pic>
        <p:nvPicPr>
          <p:cNvPr id="5" name="Segnaposto contenuto 4">
            <a:extLst>
              <a:ext uri="{FF2B5EF4-FFF2-40B4-BE49-F238E27FC236}">
                <a16:creationId xmlns:a16="http://schemas.microsoft.com/office/drawing/2014/main" id="{F9FBE81A-3929-2BE6-9CAF-535F70651564}"/>
              </a:ext>
            </a:extLst>
          </p:cNvPr>
          <p:cNvPicPr>
            <a:picLocks noGrp="1" noChangeAspect="1"/>
          </p:cNvPicPr>
          <p:nvPr>
            <p:ph sz="half" idx="1"/>
          </p:nvPr>
        </p:nvPicPr>
        <p:blipFill>
          <a:blip r:embed="rId2"/>
          <a:stretch>
            <a:fillRect/>
          </a:stretch>
        </p:blipFill>
        <p:spPr>
          <a:xfrm>
            <a:off x="0" y="2434442"/>
            <a:ext cx="12585693" cy="3348841"/>
          </a:xfrm>
        </p:spPr>
      </p:pic>
    </p:spTree>
    <p:extLst>
      <p:ext uri="{BB962C8B-B14F-4D97-AF65-F5344CB8AC3E}">
        <p14:creationId xmlns:p14="http://schemas.microsoft.com/office/powerpoint/2010/main" val="3467866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a riunioni 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0</TotalTime>
  <Words>935</Words>
  <Application>Microsoft Office PowerPoint</Application>
  <PresentationFormat>Widescreen</PresentationFormat>
  <Paragraphs>71</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Book Antiqua</vt:lpstr>
      <vt:lpstr>Calibri</vt:lpstr>
      <vt:lpstr>Century Gothic</vt:lpstr>
      <vt:lpstr>Helvetica</vt:lpstr>
      <vt:lpstr>IBM Plex Serif</vt:lpstr>
      <vt:lpstr>Times New Roman</vt:lpstr>
      <vt:lpstr>Wingdings 3</vt:lpstr>
      <vt:lpstr>Sala riunioni ione</vt:lpstr>
      <vt:lpstr>PowerPoint Presentation</vt:lpstr>
      <vt:lpstr>Outline</vt:lpstr>
      <vt:lpstr>Politica di difesa italiana Un dibattito limitato ma crescente</vt:lpstr>
      <vt:lpstr>Il progretto PRIN – Domande di ricerca</vt:lpstr>
      <vt:lpstr>3 temi chiave per Unità di ricerca id Genova (UNIGE)</vt:lpstr>
      <vt:lpstr>  All the research units will contribute to the analysis of the mechanisms of influence concerning three different “arenas”:   a) the political and military – domestic – context, namely, parties, leaders, parliament, armed forces (UNIGE);  b) the sub-national (NGOs, stakeholders) and supranational (EU, NATO, UN) actors (UNICT - CASD) and  c) the dynamic elite-mass interaction (UNISI). </vt:lpstr>
      <vt:lpstr>Risultati attesi dal progetto</vt:lpstr>
      <vt:lpstr>Obiettivi</vt:lpstr>
      <vt:lpstr>Milestones</vt:lpstr>
      <vt:lpstr>PowerPoint Presentation</vt:lpstr>
      <vt:lpstr>Review Ruolo 2 livelli. Gap: industria e FFAA </vt:lpstr>
      <vt:lpstr>Le Lezioni apprese nella pianificazione della Difesa</vt:lpstr>
      <vt:lpstr>Paper 2  Under what conditions do Italy intervene in missions abroad? (2025, TBC) </vt:lpstr>
      <vt:lpstr>PowerPoint Presentation</vt:lpstr>
      <vt:lpstr>Paper 3:   Comfortably numb? Political Alignment and Military Innovation: The Italian Armed Forces in the Post–Cold War Era (SGRI/SISP 25) </vt:lpstr>
      <vt:lpstr>Sviluppi, ostacoli e prossimi passi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Divergent paths:  Understanding post-Cold War Italian and German defense policy</dc:title>
  <dc:creator>Francesco N.  Moro</dc:creator>
  <cp:lastModifiedBy>Matteo Mazziotti di Celso</cp:lastModifiedBy>
  <cp:revision>522</cp:revision>
  <dcterms:created xsi:type="dcterms:W3CDTF">2016-03-16T08:28:40Z</dcterms:created>
  <dcterms:modified xsi:type="dcterms:W3CDTF">2025-07-08T14:39:48Z</dcterms:modified>
</cp:coreProperties>
</file>