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63" r:id="rId5"/>
    <p:sldId id="264" r:id="rId6"/>
    <p:sldId id="261" r:id="rId7"/>
    <p:sldId id="265" r:id="rId8"/>
    <p:sldId id="279" r:id="rId9"/>
    <p:sldId id="266" r:id="rId10"/>
    <p:sldId id="258" r:id="rId11"/>
    <p:sldId id="259" r:id="rId12"/>
    <p:sldId id="260" r:id="rId13"/>
    <p:sldId id="277" r:id="rId14"/>
    <p:sldId id="267" r:id="rId15"/>
    <p:sldId id="268" r:id="rId16"/>
    <p:sldId id="269" r:id="rId17"/>
    <p:sldId id="270" r:id="rId18"/>
    <p:sldId id="271" r:id="rId19"/>
    <p:sldId id="272" r:id="rId20"/>
    <p:sldId id="273" r:id="rId21"/>
    <p:sldId id="274" r:id="rId22"/>
    <p:sldId id="275" r:id="rId23"/>
    <p:sldId id="276"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autoAdjust="0"/>
    <p:restoredTop sz="94717"/>
  </p:normalViewPr>
  <p:slideViewPr>
    <p:cSldViewPr snapToGrid="0">
      <p:cViewPr varScale="1">
        <p:scale>
          <a:sx n="107" d="100"/>
          <a:sy n="107" d="100"/>
        </p:scale>
        <p:origin x="44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99C7A-CD9A-43D1-91AD-90EBC8B2B92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1F51C2C-6EFD-4DF4-AC09-1C4F52A14F3A}">
      <dgm:prSet/>
      <dgm:spPr/>
      <dgm:t>
        <a:bodyPr/>
        <a:lstStyle/>
        <a:p>
          <a:r>
            <a:rPr lang="en-GB"/>
            <a:t>Puzzle, aims, and contribution</a:t>
          </a:r>
          <a:endParaRPr lang="en-US"/>
        </a:p>
      </dgm:t>
    </dgm:pt>
    <dgm:pt modelId="{29C14670-7183-437F-9122-06290B365C42}" type="parTrans" cxnId="{54C5170D-B1B1-4EAE-BA5A-CF48A998D402}">
      <dgm:prSet/>
      <dgm:spPr/>
      <dgm:t>
        <a:bodyPr/>
        <a:lstStyle/>
        <a:p>
          <a:endParaRPr lang="en-US"/>
        </a:p>
      </dgm:t>
    </dgm:pt>
    <dgm:pt modelId="{07727C19-E2EB-421D-B3B7-B0821EF6B168}" type="sibTrans" cxnId="{54C5170D-B1B1-4EAE-BA5A-CF48A998D402}">
      <dgm:prSet/>
      <dgm:spPr/>
      <dgm:t>
        <a:bodyPr/>
        <a:lstStyle/>
        <a:p>
          <a:endParaRPr lang="en-US"/>
        </a:p>
      </dgm:t>
    </dgm:pt>
    <dgm:pt modelId="{DDF3A0A3-4AE5-4998-99DC-5369347C2AD2}">
      <dgm:prSet/>
      <dgm:spPr/>
      <dgm:t>
        <a:bodyPr/>
        <a:lstStyle/>
        <a:p>
          <a:r>
            <a:rPr lang="en-GB"/>
            <a:t>Literature review</a:t>
          </a:r>
          <a:endParaRPr lang="en-US"/>
        </a:p>
      </dgm:t>
    </dgm:pt>
    <dgm:pt modelId="{0D7BC24B-EEE2-4E72-8C85-8C9051CC090B}" type="parTrans" cxnId="{B729228F-0B10-4176-89B9-4823319EDBEB}">
      <dgm:prSet/>
      <dgm:spPr/>
      <dgm:t>
        <a:bodyPr/>
        <a:lstStyle/>
        <a:p>
          <a:endParaRPr lang="en-US"/>
        </a:p>
      </dgm:t>
    </dgm:pt>
    <dgm:pt modelId="{9AFA76B8-8011-406C-978D-F62505DA6980}" type="sibTrans" cxnId="{B729228F-0B10-4176-89B9-4823319EDBEB}">
      <dgm:prSet/>
      <dgm:spPr/>
      <dgm:t>
        <a:bodyPr/>
        <a:lstStyle/>
        <a:p>
          <a:endParaRPr lang="en-US"/>
        </a:p>
      </dgm:t>
    </dgm:pt>
    <dgm:pt modelId="{9DB385D2-2883-4453-9BFC-0508955176DD}">
      <dgm:prSet/>
      <dgm:spPr/>
      <dgm:t>
        <a:bodyPr/>
        <a:lstStyle/>
        <a:p>
          <a:r>
            <a:rPr lang="en-GB"/>
            <a:t>The case of Italy (I): inductive analysis</a:t>
          </a:r>
          <a:endParaRPr lang="en-US"/>
        </a:p>
      </dgm:t>
    </dgm:pt>
    <dgm:pt modelId="{D6A63866-084F-46A7-AC96-05115A9F48F5}" type="parTrans" cxnId="{3FC67415-56FE-4A18-8C5F-6A8DA71E983C}">
      <dgm:prSet/>
      <dgm:spPr/>
      <dgm:t>
        <a:bodyPr/>
        <a:lstStyle/>
        <a:p>
          <a:endParaRPr lang="en-US"/>
        </a:p>
      </dgm:t>
    </dgm:pt>
    <dgm:pt modelId="{01BB8621-A1A4-4137-9F6A-C76030D5E6A2}" type="sibTrans" cxnId="{3FC67415-56FE-4A18-8C5F-6A8DA71E983C}">
      <dgm:prSet/>
      <dgm:spPr/>
      <dgm:t>
        <a:bodyPr/>
        <a:lstStyle/>
        <a:p>
          <a:endParaRPr lang="en-US"/>
        </a:p>
      </dgm:t>
    </dgm:pt>
    <dgm:pt modelId="{823772C3-D672-4A1E-9F88-7D647E218CC9}">
      <dgm:prSet/>
      <dgm:spPr/>
      <dgm:t>
        <a:bodyPr/>
        <a:lstStyle/>
        <a:p>
          <a:r>
            <a:rPr lang="en-GB" dirty="0"/>
            <a:t>A theoretical framework</a:t>
          </a:r>
          <a:endParaRPr lang="en-US" dirty="0"/>
        </a:p>
      </dgm:t>
    </dgm:pt>
    <dgm:pt modelId="{1EE59B33-ED04-4AAC-B883-5EFA4503CBAA}" type="parTrans" cxnId="{1035A97E-0F3E-44B2-8230-F625B80EBB86}">
      <dgm:prSet/>
      <dgm:spPr/>
      <dgm:t>
        <a:bodyPr/>
        <a:lstStyle/>
        <a:p>
          <a:endParaRPr lang="en-US"/>
        </a:p>
      </dgm:t>
    </dgm:pt>
    <dgm:pt modelId="{A1D917C2-8F3D-4A2B-8CEA-6E3CA90AEEBB}" type="sibTrans" cxnId="{1035A97E-0F3E-44B2-8230-F625B80EBB86}">
      <dgm:prSet/>
      <dgm:spPr/>
      <dgm:t>
        <a:bodyPr/>
        <a:lstStyle/>
        <a:p>
          <a:endParaRPr lang="en-US"/>
        </a:p>
      </dgm:t>
    </dgm:pt>
    <dgm:pt modelId="{8D6289CC-2959-4DE2-AE3E-57E3781C997F}">
      <dgm:prSet/>
      <dgm:spPr/>
      <dgm:t>
        <a:bodyPr/>
        <a:lstStyle/>
        <a:p>
          <a:r>
            <a:rPr lang="en-GB" dirty="0"/>
            <a:t>The case of Italy (II): deductive analysis, «</a:t>
          </a:r>
          <a:r>
            <a:rPr lang="en-GB" i="1" dirty="0"/>
            <a:t>la </a:t>
          </a:r>
          <a:r>
            <a:rPr lang="en-GB" i="1" dirty="0" err="1"/>
            <a:t>legge</a:t>
          </a:r>
          <a:r>
            <a:rPr lang="en-GB" i="1" dirty="0"/>
            <a:t> </a:t>
          </a:r>
          <a:r>
            <a:rPr lang="en-GB" i="1" dirty="0" err="1"/>
            <a:t>navale</a:t>
          </a:r>
          <a:r>
            <a:rPr lang="en-GB" dirty="0"/>
            <a:t>»</a:t>
          </a:r>
          <a:endParaRPr lang="en-US" dirty="0"/>
        </a:p>
      </dgm:t>
    </dgm:pt>
    <dgm:pt modelId="{362A7963-B729-4DFF-948D-F0D42E2143B6}" type="parTrans" cxnId="{7E95D01E-C89D-453E-B937-3374D5041F0D}">
      <dgm:prSet/>
      <dgm:spPr/>
      <dgm:t>
        <a:bodyPr/>
        <a:lstStyle/>
        <a:p>
          <a:endParaRPr lang="en-US"/>
        </a:p>
      </dgm:t>
    </dgm:pt>
    <dgm:pt modelId="{2D22918F-5565-400E-ACDB-B86976D21FB5}" type="sibTrans" cxnId="{7E95D01E-C89D-453E-B937-3374D5041F0D}">
      <dgm:prSet/>
      <dgm:spPr/>
      <dgm:t>
        <a:bodyPr/>
        <a:lstStyle/>
        <a:p>
          <a:endParaRPr lang="en-US"/>
        </a:p>
      </dgm:t>
    </dgm:pt>
    <dgm:pt modelId="{4A12EFCC-76D7-4969-B5E4-440596CCBDE8}">
      <dgm:prSet/>
      <dgm:spPr/>
      <dgm:t>
        <a:bodyPr/>
        <a:lstStyle/>
        <a:p>
          <a:r>
            <a:rPr lang="en-GB"/>
            <a:t>Conclusions</a:t>
          </a:r>
          <a:endParaRPr lang="en-US"/>
        </a:p>
      </dgm:t>
    </dgm:pt>
    <dgm:pt modelId="{58E5CA62-3663-43C0-AFA0-8949B338665A}" type="parTrans" cxnId="{EAB0FE7B-7239-4606-9139-2E9901ADB858}">
      <dgm:prSet/>
      <dgm:spPr/>
      <dgm:t>
        <a:bodyPr/>
        <a:lstStyle/>
        <a:p>
          <a:endParaRPr lang="en-US"/>
        </a:p>
      </dgm:t>
    </dgm:pt>
    <dgm:pt modelId="{4F82EFA4-9436-418E-9B9D-01E41920EA5F}" type="sibTrans" cxnId="{EAB0FE7B-7239-4606-9139-2E9901ADB858}">
      <dgm:prSet/>
      <dgm:spPr/>
      <dgm:t>
        <a:bodyPr/>
        <a:lstStyle/>
        <a:p>
          <a:endParaRPr lang="en-US"/>
        </a:p>
      </dgm:t>
    </dgm:pt>
    <dgm:pt modelId="{59810659-D0A8-234D-991D-CA616E7D581B}" type="pres">
      <dgm:prSet presAssocID="{1C299C7A-CD9A-43D1-91AD-90EBC8B2B92F}" presName="vert0" presStyleCnt="0">
        <dgm:presLayoutVars>
          <dgm:dir/>
          <dgm:animOne val="branch"/>
          <dgm:animLvl val="lvl"/>
        </dgm:presLayoutVars>
      </dgm:prSet>
      <dgm:spPr/>
    </dgm:pt>
    <dgm:pt modelId="{91178351-8E09-534B-A969-AB35C6764333}" type="pres">
      <dgm:prSet presAssocID="{E1F51C2C-6EFD-4DF4-AC09-1C4F52A14F3A}" presName="thickLine" presStyleLbl="alignNode1" presStyleIdx="0" presStyleCnt="6"/>
      <dgm:spPr/>
    </dgm:pt>
    <dgm:pt modelId="{836A0CC8-E1AD-6541-B36E-48BE67495B3F}" type="pres">
      <dgm:prSet presAssocID="{E1F51C2C-6EFD-4DF4-AC09-1C4F52A14F3A}" presName="horz1" presStyleCnt="0"/>
      <dgm:spPr/>
    </dgm:pt>
    <dgm:pt modelId="{6505374D-5A73-CF43-924A-A0A8BFE35C75}" type="pres">
      <dgm:prSet presAssocID="{E1F51C2C-6EFD-4DF4-AC09-1C4F52A14F3A}" presName="tx1" presStyleLbl="revTx" presStyleIdx="0" presStyleCnt="6"/>
      <dgm:spPr/>
    </dgm:pt>
    <dgm:pt modelId="{BFB6595F-4268-5C4C-8921-B17E55EFEDFF}" type="pres">
      <dgm:prSet presAssocID="{E1F51C2C-6EFD-4DF4-AC09-1C4F52A14F3A}" presName="vert1" presStyleCnt="0"/>
      <dgm:spPr/>
    </dgm:pt>
    <dgm:pt modelId="{3C7ABA11-665B-A34F-B3EE-33A4964EF59D}" type="pres">
      <dgm:prSet presAssocID="{DDF3A0A3-4AE5-4998-99DC-5369347C2AD2}" presName="thickLine" presStyleLbl="alignNode1" presStyleIdx="1" presStyleCnt="6"/>
      <dgm:spPr/>
    </dgm:pt>
    <dgm:pt modelId="{5CDD7D5D-AB3C-9D47-A120-0DB7A8BC6D82}" type="pres">
      <dgm:prSet presAssocID="{DDF3A0A3-4AE5-4998-99DC-5369347C2AD2}" presName="horz1" presStyleCnt="0"/>
      <dgm:spPr/>
    </dgm:pt>
    <dgm:pt modelId="{8B8AA023-D845-2742-8939-68C9AF0EC860}" type="pres">
      <dgm:prSet presAssocID="{DDF3A0A3-4AE5-4998-99DC-5369347C2AD2}" presName="tx1" presStyleLbl="revTx" presStyleIdx="1" presStyleCnt="6"/>
      <dgm:spPr/>
    </dgm:pt>
    <dgm:pt modelId="{C3F3D5E1-4FC2-7546-9C97-539BEACF5AFE}" type="pres">
      <dgm:prSet presAssocID="{DDF3A0A3-4AE5-4998-99DC-5369347C2AD2}" presName="vert1" presStyleCnt="0"/>
      <dgm:spPr/>
    </dgm:pt>
    <dgm:pt modelId="{2D57E28F-4FF7-AD41-B4A3-C053EEC94F56}" type="pres">
      <dgm:prSet presAssocID="{9DB385D2-2883-4453-9BFC-0508955176DD}" presName="thickLine" presStyleLbl="alignNode1" presStyleIdx="2" presStyleCnt="6"/>
      <dgm:spPr/>
    </dgm:pt>
    <dgm:pt modelId="{6838421D-C263-DC4F-9090-C5CF03E791FE}" type="pres">
      <dgm:prSet presAssocID="{9DB385D2-2883-4453-9BFC-0508955176DD}" presName="horz1" presStyleCnt="0"/>
      <dgm:spPr/>
    </dgm:pt>
    <dgm:pt modelId="{068B47BC-AC22-5D40-985A-30F47AF618F7}" type="pres">
      <dgm:prSet presAssocID="{9DB385D2-2883-4453-9BFC-0508955176DD}" presName="tx1" presStyleLbl="revTx" presStyleIdx="2" presStyleCnt="6"/>
      <dgm:spPr/>
    </dgm:pt>
    <dgm:pt modelId="{D0217F21-73F8-374F-88FD-75D12AC0F731}" type="pres">
      <dgm:prSet presAssocID="{9DB385D2-2883-4453-9BFC-0508955176DD}" presName="vert1" presStyleCnt="0"/>
      <dgm:spPr/>
    </dgm:pt>
    <dgm:pt modelId="{6783FAE4-A4C6-3044-BAB7-6CB83F1E78E0}" type="pres">
      <dgm:prSet presAssocID="{823772C3-D672-4A1E-9F88-7D647E218CC9}" presName="thickLine" presStyleLbl="alignNode1" presStyleIdx="3" presStyleCnt="6"/>
      <dgm:spPr/>
    </dgm:pt>
    <dgm:pt modelId="{F256CA8B-1F0A-0E42-B10F-30AC72759D7E}" type="pres">
      <dgm:prSet presAssocID="{823772C3-D672-4A1E-9F88-7D647E218CC9}" presName="horz1" presStyleCnt="0"/>
      <dgm:spPr/>
    </dgm:pt>
    <dgm:pt modelId="{70CB3F08-BF54-854E-A5A7-5AFD12A61D93}" type="pres">
      <dgm:prSet presAssocID="{823772C3-D672-4A1E-9F88-7D647E218CC9}" presName="tx1" presStyleLbl="revTx" presStyleIdx="3" presStyleCnt="6"/>
      <dgm:spPr/>
    </dgm:pt>
    <dgm:pt modelId="{1EC7CE91-0922-614A-80EF-72B23349D7CD}" type="pres">
      <dgm:prSet presAssocID="{823772C3-D672-4A1E-9F88-7D647E218CC9}" presName="vert1" presStyleCnt="0"/>
      <dgm:spPr/>
    </dgm:pt>
    <dgm:pt modelId="{31768761-39C8-8C4B-A919-66DD571F638D}" type="pres">
      <dgm:prSet presAssocID="{8D6289CC-2959-4DE2-AE3E-57E3781C997F}" presName="thickLine" presStyleLbl="alignNode1" presStyleIdx="4" presStyleCnt="6"/>
      <dgm:spPr/>
    </dgm:pt>
    <dgm:pt modelId="{CF07F4D1-3DFF-F148-B380-66390B610FB1}" type="pres">
      <dgm:prSet presAssocID="{8D6289CC-2959-4DE2-AE3E-57E3781C997F}" presName="horz1" presStyleCnt="0"/>
      <dgm:spPr/>
    </dgm:pt>
    <dgm:pt modelId="{087213DD-E7E9-3C46-97B9-B89E10C807D4}" type="pres">
      <dgm:prSet presAssocID="{8D6289CC-2959-4DE2-AE3E-57E3781C997F}" presName="tx1" presStyleLbl="revTx" presStyleIdx="4" presStyleCnt="6"/>
      <dgm:spPr/>
    </dgm:pt>
    <dgm:pt modelId="{715D85AF-009F-7D46-8009-FC7ACEE358CF}" type="pres">
      <dgm:prSet presAssocID="{8D6289CC-2959-4DE2-AE3E-57E3781C997F}" presName="vert1" presStyleCnt="0"/>
      <dgm:spPr/>
    </dgm:pt>
    <dgm:pt modelId="{4F290405-3D5F-0C4C-A704-C99CCE097A43}" type="pres">
      <dgm:prSet presAssocID="{4A12EFCC-76D7-4969-B5E4-440596CCBDE8}" presName="thickLine" presStyleLbl="alignNode1" presStyleIdx="5" presStyleCnt="6"/>
      <dgm:spPr/>
    </dgm:pt>
    <dgm:pt modelId="{A6DD9230-5BEA-4545-9AD8-0DB54FD8D68C}" type="pres">
      <dgm:prSet presAssocID="{4A12EFCC-76D7-4969-B5E4-440596CCBDE8}" presName="horz1" presStyleCnt="0"/>
      <dgm:spPr/>
    </dgm:pt>
    <dgm:pt modelId="{CA7CF0F1-219C-2242-9BEA-9337B1E71F6D}" type="pres">
      <dgm:prSet presAssocID="{4A12EFCC-76D7-4969-B5E4-440596CCBDE8}" presName="tx1" presStyleLbl="revTx" presStyleIdx="5" presStyleCnt="6"/>
      <dgm:spPr/>
    </dgm:pt>
    <dgm:pt modelId="{19959A58-34AB-C243-B315-B6912A32D3DB}" type="pres">
      <dgm:prSet presAssocID="{4A12EFCC-76D7-4969-B5E4-440596CCBDE8}" presName="vert1" presStyleCnt="0"/>
      <dgm:spPr/>
    </dgm:pt>
  </dgm:ptLst>
  <dgm:cxnLst>
    <dgm:cxn modelId="{304F8400-3139-AC41-AFDE-AE029D175D83}" type="presOf" srcId="{8D6289CC-2959-4DE2-AE3E-57E3781C997F}" destId="{087213DD-E7E9-3C46-97B9-B89E10C807D4}" srcOrd="0" destOrd="0" presId="urn:microsoft.com/office/officeart/2008/layout/LinedList"/>
    <dgm:cxn modelId="{54C5170D-B1B1-4EAE-BA5A-CF48A998D402}" srcId="{1C299C7A-CD9A-43D1-91AD-90EBC8B2B92F}" destId="{E1F51C2C-6EFD-4DF4-AC09-1C4F52A14F3A}" srcOrd="0" destOrd="0" parTransId="{29C14670-7183-437F-9122-06290B365C42}" sibTransId="{07727C19-E2EB-421D-B3B7-B0821EF6B168}"/>
    <dgm:cxn modelId="{3FC67415-56FE-4A18-8C5F-6A8DA71E983C}" srcId="{1C299C7A-CD9A-43D1-91AD-90EBC8B2B92F}" destId="{9DB385D2-2883-4453-9BFC-0508955176DD}" srcOrd="2" destOrd="0" parTransId="{D6A63866-084F-46A7-AC96-05115A9F48F5}" sibTransId="{01BB8621-A1A4-4137-9F6A-C76030D5E6A2}"/>
    <dgm:cxn modelId="{74EB831B-8270-ED4D-B44D-7570974B057A}" type="presOf" srcId="{1C299C7A-CD9A-43D1-91AD-90EBC8B2B92F}" destId="{59810659-D0A8-234D-991D-CA616E7D581B}" srcOrd="0" destOrd="0" presId="urn:microsoft.com/office/officeart/2008/layout/LinedList"/>
    <dgm:cxn modelId="{7E95D01E-C89D-453E-B937-3374D5041F0D}" srcId="{1C299C7A-CD9A-43D1-91AD-90EBC8B2B92F}" destId="{8D6289CC-2959-4DE2-AE3E-57E3781C997F}" srcOrd="4" destOrd="0" parTransId="{362A7963-B729-4DFF-948D-F0D42E2143B6}" sibTransId="{2D22918F-5565-400E-ACDB-B86976D21FB5}"/>
    <dgm:cxn modelId="{C86FD51E-B3CF-DF4A-A6B3-80553B4CA01D}" type="presOf" srcId="{9DB385D2-2883-4453-9BFC-0508955176DD}" destId="{068B47BC-AC22-5D40-985A-30F47AF618F7}" srcOrd="0" destOrd="0" presId="urn:microsoft.com/office/officeart/2008/layout/LinedList"/>
    <dgm:cxn modelId="{C8ACC537-8E1C-2E43-9DAE-1D1862F8DDAB}" type="presOf" srcId="{4A12EFCC-76D7-4969-B5E4-440596CCBDE8}" destId="{CA7CF0F1-219C-2242-9BEA-9337B1E71F6D}" srcOrd="0" destOrd="0" presId="urn:microsoft.com/office/officeart/2008/layout/LinedList"/>
    <dgm:cxn modelId="{EAB0FE7B-7239-4606-9139-2E9901ADB858}" srcId="{1C299C7A-CD9A-43D1-91AD-90EBC8B2B92F}" destId="{4A12EFCC-76D7-4969-B5E4-440596CCBDE8}" srcOrd="5" destOrd="0" parTransId="{58E5CA62-3663-43C0-AFA0-8949B338665A}" sibTransId="{4F82EFA4-9436-418E-9B9D-01E41920EA5F}"/>
    <dgm:cxn modelId="{1035A97E-0F3E-44B2-8230-F625B80EBB86}" srcId="{1C299C7A-CD9A-43D1-91AD-90EBC8B2B92F}" destId="{823772C3-D672-4A1E-9F88-7D647E218CC9}" srcOrd="3" destOrd="0" parTransId="{1EE59B33-ED04-4AAC-B883-5EFA4503CBAA}" sibTransId="{A1D917C2-8F3D-4A2B-8CEA-6E3CA90AEEBB}"/>
    <dgm:cxn modelId="{B729228F-0B10-4176-89B9-4823319EDBEB}" srcId="{1C299C7A-CD9A-43D1-91AD-90EBC8B2B92F}" destId="{DDF3A0A3-4AE5-4998-99DC-5369347C2AD2}" srcOrd="1" destOrd="0" parTransId="{0D7BC24B-EEE2-4E72-8C85-8C9051CC090B}" sibTransId="{9AFA76B8-8011-406C-978D-F62505DA6980}"/>
    <dgm:cxn modelId="{651C5D9B-5C23-094F-8CC4-BDE52CF51062}" type="presOf" srcId="{DDF3A0A3-4AE5-4998-99DC-5369347C2AD2}" destId="{8B8AA023-D845-2742-8939-68C9AF0EC860}" srcOrd="0" destOrd="0" presId="urn:microsoft.com/office/officeart/2008/layout/LinedList"/>
    <dgm:cxn modelId="{641792D8-724B-F243-B7D3-0A36BDF7D010}" type="presOf" srcId="{E1F51C2C-6EFD-4DF4-AC09-1C4F52A14F3A}" destId="{6505374D-5A73-CF43-924A-A0A8BFE35C75}" srcOrd="0" destOrd="0" presId="urn:microsoft.com/office/officeart/2008/layout/LinedList"/>
    <dgm:cxn modelId="{4877C8F7-1CEB-674C-91C2-389A445B520A}" type="presOf" srcId="{823772C3-D672-4A1E-9F88-7D647E218CC9}" destId="{70CB3F08-BF54-854E-A5A7-5AFD12A61D93}" srcOrd="0" destOrd="0" presId="urn:microsoft.com/office/officeart/2008/layout/LinedList"/>
    <dgm:cxn modelId="{B36E429D-C581-C04A-B87F-CEFD76AB0706}" type="presParOf" srcId="{59810659-D0A8-234D-991D-CA616E7D581B}" destId="{91178351-8E09-534B-A969-AB35C6764333}" srcOrd="0" destOrd="0" presId="urn:microsoft.com/office/officeart/2008/layout/LinedList"/>
    <dgm:cxn modelId="{B6CC1104-903F-AD45-87E1-808AA9D3C14D}" type="presParOf" srcId="{59810659-D0A8-234D-991D-CA616E7D581B}" destId="{836A0CC8-E1AD-6541-B36E-48BE67495B3F}" srcOrd="1" destOrd="0" presId="urn:microsoft.com/office/officeart/2008/layout/LinedList"/>
    <dgm:cxn modelId="{06669728-88C5-F846-889B-2C5ECB7DE8B1}" type="presParOf" srcId="{836A0CC8-E1AD-6541-B36E-48BE67495B3F}" destId="{6505374D-5A73-CF43-924A-A0A8BFE35C75}" srcOrd="0" destOrd="0" presId="urn:microsoft.com/office/officeart/2008/layout/LinedList"/>
    <dgm:cxn modelId="{61DDB423-1889-AC49-BC24-68105B3C3E4B}" type="presParOf" srcId="{836A0CC8-E1AD-6541-B36E-48BE67495B3F}" destId="{BFB6595F-4268-5C4C-8921-B17E55EFEDFF}" srcOrd="1" destOrd="0" presId="urn:microsoft.com/office/officeart/2008/layout/LinedList"/>
    <dgm:cxn modelId="{26FBCD9E-40DE-474D-B8DB-DDD0AF369C54}" type="presParOf" srcId="{59810659-D0A8-234D-991D-CA616E7D581B}" destId="{3C7ABA11-665B-A34F-B3EE-33A4964EF59D}" srcOrd="2" destOrd="0" presId="urn:microsoft.com/office/officeart/2008/layout/LinedList"/>
    <dgm:cxn modelId="{5574F1D4-4905-3446-BE67-658FC10E02AF}" type="presParOf" srcId="{59810659-D0A8-234D-991D-CA616E7D581B}" destId="{5CDD7D5D-AB3C-9D47-A120-0DB7A8BC6D82}" srcOrd="3" destOrd="0" presId="urn:microsoft.com/office/officeart/2008/layout/LinedList"/>
    <dgm:cxn modelId="{E7C2B5A9-558C-6448-B62A-5C359AF26CDE}" type="presParOf" srcId="{5CDD7D5D-AB3C-9D47-A120-0DB7A8BC6D82}" destId="{8B8AA023-D845-2742-8939-68C9AF0EC860}" srcOrd="0" destOrd="0" presId="urn:microsoft.com/office/officeart/2008/layout/LinedList"/>
    <dgm:cxn modelId="{9646605D-54B4-E240-8513-B91A7EC934D7}" type="presParOf" srcId="{5CDD7D5D-AB3C-9D47-A120-0DB7A8BC6D82}" destId="{C3F3D5E1-4FC2-7546-9C97-539BEACF5AFE}" srcOrd="1" destOrd="0" presId="urn:microsoft.com/office/officeart/2008/layout/LinedList"/>
    <dgm:cxn modelId="{0F2C898E-EA67-D04E-B2A9-44CA231AB332}" type="presParOf" srcId="{59810659-D0A8-234D-991D-CA616E7D581B}" destId="{2D57E28F-4FF7-AD41-B4A3-C053EEC94F56}" srcOrd="4" destOrd="0" presId="urn:microsoft.com/office/officeart/2008/layout/LinedList"/>
    <dgm:cxn modelId="{E0F47984-CAFE-AD4F-BECA-E70B09A20FC7}" type="presParOf" srcId="{59810659-D0A8-234D-991D-CA616E7D581B}" destId="{6838421D-C263-DC4F-9090-C5CF03E791FE}" srcOrd="5" destOrd="0" presId="urn:microsoft.com/office/officeart/2008/layout/LinedList"/>
    <dgm:cxn modelId="{548AABCE-E14C-5F49-87E4-4E58C38AFBA7}" type="presParOf" srcId="{6838421D-C263-DC4F-9090-C5CF03E791FE}" destId="{068B47BC-AC22-5D40-985A-30F47AF618F7}" srcOrd="0" destOrd="0" presId="urn:microsoft.com/office/officeart/2008/layout/LinedList"/>
    <dgm:cxn modelId="{2AC98CE1-DDBB-4F4E-B051-A34AFDE55990}" type="presParOf" srcId="{6838421D-C263-DC4F-9090-C5CF03E791FE}" destId="{D0217F21-73F8-374F-88FD-75D12AC0F731}" srcOrd="1" destOrd="0" presId="urn:microsoft.com/office/officeart/2008/layout/LinedList"/>
    <dgm:cxn modelId="{578A6EE9-B68C-7847-A157-FB0D62659AF1}" type="presParOf" srcId="{59810659-D0A8-234D-991D-CA616E7D581B}" destId="{6783FAE4-A4C6-3044-BAB7-6CB83F1E78E0}" srcOrd="6" destOrd="0" presId="urn:microsoft.com/office/officeart/2008/layout/LinedList"/>
    <dgm:cxn modelId="{91BB1D16-1B85-4643-B738-84504DD67900}" type="presParOf" srcId="{59810659-D0A8-234D-991D-CA616E7D581B}" destId="{F256CA8B-1F0A-0E42-B10F-30AC72759D7E}" srcOrd="7" destOrd="0" presId="urn:microsoft.com/office/officeart/2008/layout/LinedList"/>
    <dgm:cxn modelId="{169AA908-A33B-2843-BCC9-C44FBE5F62E1}" type="presParOf" srcId="{F256CA8B-1F0A-0E42-B10F-30AC72759D7E}" destId="{70CB3F08-BF54-854E-A5A7-5AFD12A61D93}" srcOrd="0" destOrd="0" presId="urn:microsoft.com/office/officeart/2008/layout/LinedList"/>
    <dgm:cxn modelId="{09FFF6BA-EFEF-714D-83F6-64747D289E9C}" type="presParOf" srcId="{F256CA8B-1F0A-0E42-B10F-30AC72759D7E}" destId="{1EC7CE91-0922-614A-80EF-72B23349D7CD}" srcOrd="1" destOrd="0" presId="urn:microsoft.com/office/officeart/2008/layout/LinedList"/>
    <dgm:cxn modelId="{126426F3-A887-9A49-B558-D20FD0237E98}" type="presParOf" srcId="{59810659-D0A8-234D-991D-CA616E7D581B}" destId="{31768761-39C8-8C4B-A919-66DD571F638D}" srcOrd="8" destOrd="0" presId="urn:microsoft.com/office/officeart/2008/layout/LinedList"/>
    <dgm:cxn modelId="{167617AE-1A42-FB4B-8E9B-21131526AD4D}" type="presParOf" srcId="{59810659-D0A8-234D-991D-CA616E7D581B}" destId="{CF07F4D1-3DFF-F148-B380-66390B610FB1}" srcOrd="9" destOrd="0" presId="urn:microsoft.com/office/officeart/2008/layout/LinedList"/>
    <dgm:cxn modelId="{F698F70F-B17C-5648-B940-5F69C3E64927}" type="presParOf" srcId="{CF07F4D1-3DFF-F148-B380-66390B610FB1}" destId="{087213DD-E7E9-3C46-97B9-B89E10C807D4}" srcOrd="0" destOrd="0" presId="urn:microsoft.com/office/officeart/2008/layout/LinedList"/>
    <dgm:cxn modelId="{8FFC6F54-CC2C-CB48-B57A-D3330694EFDC}" type="presParOf" srcId="{CF07F4D1-3DFF-F148-B380-66390B610FB1}" destId="{715D85AF-009F-7D46-8009-FC7ACEE358CF}" srcOrd="1" destOrd="0" presId="urn:microsoft.com/office/officeart/2008/layout/LinedList"/>
    <dgm:cxn modelId="{D5342B02-04F9-7F47-9C9C-73766C02F87B}" type="presParOf" srcId="{59810659-D0A8-234D-991D-CA616E7D581B}" destId="{4F290405-3D5F-0C4C-A704-C99CCE097A43}" srcOrd="10" destOrd="0" presId="urn:microsoft.com/office/officeart/2008/layout/LinedList"/>
    <dgm:cxn modelId="{9361CBBD-CB00-0247-9D9B-43E9781D5376}" type="presParOf" srcId="{59810659-D0A8-234D-991D-CA616E7D581B}" destId="{A6DD9230-5BEA-4545-9AD8-0DB54FD8D68C}" srcOrd="11" destOrd="0" presId="urn:microsoft.com/office/officeart/2008/layout/LinedList"/>
    <dgm:cxn modelId="{7E671252-E203-C84C-A4A3-1F126AAE3430}" type="presParOf" srcId="{A6DD9230-5BEA-4545-9AD8-0DB54FD8D68C}" destId="{CA7CF0F1-219C-2242-9BEA-9337B1E71F6D}" srcOrd="0" destOrd="0" presId="urn:microsoft.com/office/officeart/2008/layout/LinedList"/>
    <dgm:cxn modelId="{FEBC6589-8994-D24A-9AE3-DC9DE3F26032}" type="presParOf" srcId="{A6DD9230-5BEA-4545-9AD8-0DB54FD8D68C}" destId="{19959A58-34AB-C243-B315-B6912A32D3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CA04F-2B82-4C78-AFC7-8ED6CB6E64A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7755B6C-E07A-4887-95E8-541F5D9FF72B}">
      <dgm:prSet/>
      <dgm:spPr/>
      <dgm:t>
        <a:bodyPr/>
        <a:lstStyle/>
        <a:p>
          <a:r>
            <a:rPr lang="en-US" dirty="0"/>
            <a:t>First, to the (underdeveloped) literature on Italian defense policy</a:t>
          </a:r>
        </a:p>
      </dgm:t>
    </dgm:pt>
    <dgm:pt modelId="{2045B3D1-8821-46A0-8C5D-6A7932CD3167}" type="parTrans" cxnId="{D6EDE8C9-86B5-4DD5-B845-5EA84057550C}">
      <dgm:prSet/>
      <dgm:spPr/>
      <dgm:t>
        <a:bodyPr/>
        <a:lstStyle/>
        <a:p>
          <a:endParaRPr lang="en-US"/>
        </a:p>
      </dgm:t>
    </dgm:pt>
    <dgm:pt modelId="{0F600A80-1A8D-41C6-B2F9-FF98758FF44A}" type="sibTrans" cxnId="{D6EDE8C9-86B5-4DD5-B845-5EA84057550C}">
      <dgm:prSet/>
      <dgm:spPr/>
      <dgm:t>
        <a:bodyPr/>
        <a:lstStyle/>
        <a:p>
          <a:endParaRPr lang="en-US"/>
        </a:p>
      </dgm:t>
    </dgm:pt>
    <dgm:pt modelId="{940C7C2C-F02E-4ADD-BADC-D897D163040E}">
      <dgm:prSet/>
      <dgm:spPr/>
      <dgm:t>
        <a:bodyPr/>
        <a:lstStyle/>
        <a:p>
          <a:r>
            <a:rPr lang="en-US" dirty="0"/>
            <a:t>Second, to the broader debate on military innovation by offering a tool to understand how innovation occurs, focusing on the conditions behind “armed forces’ bargaining power”</a:t>
          </a:r>
        </a:p>
      </dgm:t>
    </dgm:pt>
    <dgm:pt modelId="{70D329FF-088A-4F93-87FF-2107E11F3432}" type="parTrans" cxnId="{2C60B07D-9CFB-48A9-A10B-F4EBDA83EBA8}">
      <dgm:prSet/>
      <dgm:spPr/>
      <dgm:t>
        <a:bodyPr/>
        <a:lstStyle/>
        <a:p>
          <a:endParaRPr lang="en-US"/>
        </a:p>
      </dgm:t>
    </dgm:pt>
    <dgm:pt modelId="{8A11FCEB-FB3B-40B3-82F7-05BDEE27881E}" type="sibTrans" cxnId="{2C60B07D-9CFB-48A9-A10B-F4EBDA83EBA8}">
      <dgm:prSet/>
      <dgm:spPr/>
      <dgm:t>
        <a:bodyPr/>
        <a:lstStyle/>
        <a:p>
          <a:endParaRPr lang="en-US"/>
        </a:p>
      </dgm:t>
    </dgm:pt>
    <dgm:pt modelId="{7E2CC420-3026-CD44-A126-DA62F22776C1}" type="pres">
      <dgm:prSet presAssocID="{A9BCA04F-2B82-4C78-AFC7-8ED6CB6E64AE}" presName="linear" presStyleCnt="0">
        <dgm:presLayoutVars>
          <dgm:animLvl val="lvl"/>
          <dgm:resizeHandles val="exact"/>
        </dgm:presLayoutVars>
      </dgm:prSet>
      <dgm:spPr/>
    </dgm:pt>
    <dgm:pt modelId="{6FD8DA3E-9DCD-3B4A-AE7C-C84DF271707C}" type="pres">
      <dgm:prSet presAssocID="{07755B6C-E07A-4887-95E8-541F5D9FF72B}" presName="parentText" presStyleLbl="node1" presStyleIdx="0" presStyleCnt="2">
        <dgm:presLayoutVars>
          <dgm:chMax val="0"/>
          <dgm:bulletEnabled val="1"/>
        </dgm:presLayoutVars>
      </dgm:prSet>
      <dgm:spPr/>
    </dgm:pt>
    <dgm:pt modelId="{B423F0AB-18C2-C741-9AAF-A3C8CF358F7C}" type="pres">
      <dgm:prSet presAssocID="{0F600A80-1A8D-41C6-B2F9-FF98758FF44A}" presName="spacer" presStyleCnt="0"/>
      <dgm:spPr/>
    </dgm:pt>
    <dgm:pt modelId="{6F0CF299-1DFB-B744-833A-8D1A974A863A}" type="pres">
      <dgm:prSet presAssocID="{940C7C2C-F02E-4ADD-BADC-D897D163040E}" presName="parentText" presStyleLbl="node1" presStyleIdx="1" presStyleCnt="2">
        <dgm:presLayoutVars>
          <dgm:chMax val="0"/>
          <dgm:bulletEnabled val="1"/>
        </dgm:presLayoutVars>
      </dgm:prSet>
      <dgm:spPr/>
    </dgm:pt>
  </dgm:ptLst>
  <dgm:cxnLst>
    <dgm:cxn modelId="{99233443-F608-2B4B-8ED7-1CFA8D267B16}" type="presOf" srcId="{940C7C2C-F02E-4ADD-BADC-D897D163040E}" destId="{6F0CF299-1DFB-B744-833A-8D1A974A863A}" srcOrd="0" destOrd="0" presId="urn:microsoft.com/office/officeart/2005/8/layout/vList2"/>
    <dgm:cxn modelId="{2C60B07D-9CFB-48A9-A10B-F4EBDA83EBA8}" srcId="{A9BCA04F-2B82-4C78-AFC7-8ED6CB6E64AE}" destId="{940C7C2C-F02E-4ADD-BADC-D897D163040E}" srcOrd="1" destOrd="0" parTransId="{70D329FF-088A-4F93-87FF-2107E11F3432}" sibTransId="{8A11FCEB-FB3B-40B3-82F7-05BDEE27881E}"/>
    <dgm:cxn modelId="{D6EDE8C9-86B5-4DD5-B845-5EA84057550C}" srcId="{A9BCA04F-2B82-4C78-AFC7-8ED6CB6E64AE}" destId="{07755B6C-E07A-4887-95E8-541F5D9FF72B}" srcOrd="0" destOrd="0" parTransId="{2045B3D1-8821-46A0-8C5D-6A7932CD3167}" sibTransId="{0F600A80-1A8D-41C6-B2F9-FF98758FF44A}"/>
    <dgm:cxn modelId="{D49892CD-E231-7A4B-95FD-1565E7EE1BEA}" type="presOf" srcId="{07755B6C-E07A-4887-95E8-541F5D9FF72B}" destId="{6FD8DA3E-9DCD-3B4A-AE7C-C84DF271707C}" srcOrd="0" destOrd="0" presId="urn:microsoft.com/office/officeart/2005/8/layout/vList2"/>
    <dgm:cxn modelId="{7E78E5F8-904D-BC4A-9EB8-5CD6401B27BC}" type="presOf" srcId="{A9BCA04F-2B82-4C78-AFC7-8ED6CB6E64AE}" destId="{7E2CC420-3026-CD44-A126-DA62F22776C1}" srcOrd="0" destOrd="0" presId="urn:microsoft.com/office/officeart/2005/8/layout/vList2"/>
    <dgm:cxn modelId="{2A95597B-CB81-F442-B51A-0F781869F2E7}" type="presParOf" srcId="{7E2CC420-3026-CD44-A126-DA62F22776C1}" destId="{6FD8DA3E-9DCD-3B4A-AE7C-C84DF271707C}" srcOrd="0" destOrd="0" presId="urn:microsoft.com/office/officeart/2005/8/layout/vList2"/>
    <dgm:cxn modelId="{A5395CBD-5E25-5444-BC9B-3EA3EADBA0DF}" type="presParOf" srcId="{7E2CC420-3026-CD44-A126-DA62F22776C1}" destId="{B423F0AB-18C2-C741-9AAF-A3C8CF358F7C}" srcOrd="1" destOrd="0" presId="urn:microsoft.com/office/officeart/2005/8/layout/vList2"/>
    <dgm:cxn modelId="{8AF17BB1-A758-614B-84F7-AA51E41462CA}" type="presParOf" srcId="{7E2CC420-3026-CD44-A126-DA62F22776C1}" destId="{6F0CF299-1DFB-B744-833A-8D1A974A863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13A24-1E5D-4525-B404-8ADFCFE8EF9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B18579A-F696-42E5-924D-E1BC74EFCC14}">
      <dgm:prSet/>
      <dgm:spPr/>
      <dgm:t>
        <a:bodyPr/>
        <a:lstStyle/>
        <a:p>
          <a:r>
            <a:rPr lang="en-US"/>
            <a:t>Drivers of military innovation:</a:t>
          </a:r>
          <a:r>
            <a:rPr lang="it-IT"/>
            <a:t> </a:t>
          </a:r>
          <a:r>
            <a:rPr lang="en-US" i="1"/>
            <a:t>politics, ideology and finance rather than military necessity </a:t>
          </a:r>
          <a:r>
            <a:rPr lang="it-IT"/>
            <a:t>(Bury and Catignani 2019, 701)</a:t>
          </a:r>
          <a:endParaRPr lang="en-US"/>
        </a:p>
      </dgm:t>
    </dgm:pt>
    <dgm:pt modelId="{BF6A3F2B-3F25-491A-B4FF-5EFF27D2DCAA}" type="parTrans" cxnId="{8726AA5C-8999-4D09-B019-2814E04F9F0C}">
      <dgm:prSet/>
      <dgm:spPr/>
      <dgm:t>
        <a:bodyPr/>
        <a:lstStyle/>
        <a:p>
          <a:endParaRPr lang="en-US"/>
        </a:p>
      </dgm:t>
    </dgm:pt>
    <dgm:pt modelId="{92B20E86-9514-4D65-A5A8-142B3930723F}" type="sibTrans" cxnId="{8726AA5C-8999-4D09-B019-2814E04F9F0C}">
      <dgm:prSet/>
      <dgm:spPr/>
      <dgm:t>
        <a:bodyPr/>
        <a:lstStyle/>
        <a:p>
          <a:endParaRPr lang="en-US"/>
        </a:p>
      </dgm:t>
    </dgm:pt>
    <dgm:pt modelId="{4AE57779-B159-49A8-80C9-0C6542233734}">
      <dgm:prSet/>
      <dgm:spPr/>
      <dgm:t>
        <a:bodyPr/>
        <a:lstStyle/>
        <a:p>
          <a:r>
            <a:rPr lang="en-US"/>
            <a:t>Under what conditions do Armed Forces successfully promote military innovation? What are the conditions of a successful</a:t>
          </a:r>
          <a:r>
            <a:rPr lang="en-US" i="1"/>
            <a:t> “armed forces’ bargaining power</a:t>
          </a:r>
          <a:r>
            <a:rPr lang="en-US"/>
            <a:t>”?</a:t>
          </a:r>
        </a:p>
      </dgm:t>
    </dgm:pt>
    <dgm:pt modelId="{21AB7945-6D25-4079-8622-FEA994E5B0DD}" type="parTrans" cxnId="{FD602CEA-70BD-4DBF-8B3D-C1BF6536F33E}">
      <dgm:prSet/>
      <dgm:spPr/>
      <dgm:t>
        <a:bodyPr/>
        <a:lstStyle/>
        <a:p>
          <a:endParaRPr lang="en-US"/>
        </a:p>
      </dgm:t>
    </dgm:pt>
    <dgm:pt modelId="{A36876AF-B379-4213-A34C-B97489A2C973}" type="sibTrans" cxnId="{FD602CEA-70BD-4DBF-8B3D-C1BF6536F33E}">
      <dgm:prSet/>
      <dgm:spPr/>
      <dgm:t>
        <a:bodyPr/>
        <a:lstStyle/>
        <a:p>
          <a:endParaRPr lang="en-US"/>
        </a:p>
      </dgm:t>
    </dgm:pt>
    <dgm:pt modelId="{FD5BDC63-3CDC-4D4A-8138-61A6CAE7BAA7}" type="pres">
      <dgm:prSet presAssocID="{A4713A24-1E5D-4525-B404-8ADFCFE8EF9B}" presName="hierChild1" presStyleCnt="0">
        <dgm:presLayoutVars>
          <dgm:chPref val="1"/>
          <dgm:dir/>
          <dgm:animOne val="branch"/>
          <dgm:animLvl val="lvl"/>
          <dgm:resizeHandles/>
        </dgm:presLayoutVars>
      </dgm:prSet>
      <dgm:spPr/>
    </dgm:pt>
    <dgm:pt modelId="{8F82005F-CAFA-D944-8F08-73D098C705C5}" type="pres">
      <dgm:prSet presAssocID="{AB18579A-F696-42E5-924D-E1BC74EFCC14}" presName="hierRoot1" presStyleCnt="0"/>
      <dgm:spPr/>
    </dgm:pt>
    <dgm:pt modelId="{14BB60D9-CB59-BC4B-B55F-4609A4DBFB0B}" type="pres">
      <dgm:prSet presAssocID="{AB18579A-F696-42E5-924D-E1BC74EFCC14}" presName="composite" presStyleCnt="0"/>
      <dgm:spPr/>
    </dgm:pt>
    <dgm:pt modelId="{E70E6DEF-C7F8-4048-BA84-F5421CDF69DD}" type="pres">
      <dgm:prSet presAssocID="{AB18579A-F696-42E5-924D-E1BC74EFCC14}" presName="background" presStyleLbl="node0" presStyleIdx="0" presStyleCnt="2"/>
      <dgm:spPr/>
    </dgm:pt>
    <dgm:pt modelId="{41F83F83-22FE-CC4D-A5FC-1FD39D222F8C}" type="pres">
      <dgm:prSet presAssocID="{AB18579A-F696-42E5-924D-E1BC74EFCC14}" presName="text" presStyleLbl="fgAcc0" presStyleIdx="0" presStyleCnt="2">
        <dgm:presLayoutVars>
          <dgm:chPref val="3"/>
        </dgm:presLayoutVars>
      </dgm:prSet>
      <dgm:spPr/>
    </dgm:pt>
    <dgm:pt modelId="{839D7D32-A31D-9944-AD32-2E94F6032588}" type="pres">
      <dgm:prSet presAssocID="{AB18579A-F696-42E5-924D-E1BC74EFCC14}" presName="hierChild2" presStyleCnt="0"/>
      <dgm:spPr/>
    </dgm:pt>
    <dgm:pt modelId="{E34FDF90-60C9-8249-A963-6E2B6062299D}" type="pres">
      <dgm:prSet presAssocID="{4AE57779-B159-49A8-80C9-0C6542233734}" presName="hierRoot1" presStyleCnt="0"/>
      <dgm:spPr/>
    </dgm:pt>
    <dgm:pt modelId="{D5924BF1-0888-EC48-920C-136FFAAE31D5}" type="pres">
      <dgm:prSet presAssocID="{4AE57779-B159-49A8-80C9-0C6542233734}" presName="composite" presStyleCnt="0"/>
      <dgm:spPr/>
    </dgm:pt>
    <dgm:pt modelId="{D65DC808-397D-4649-95A5-1BB6429AC232}" type="pres">
      <dgm:prSet presAssocID="{4AE57779-B159-49A8-80C9-0C6542233734}" presName="background" presStyleLbl="node0" presStyleIdx="1" presStyleCnt="2"/>
      <dgm:spPr/>
    </dgm:pt>
    <dgm:pt modelId="{0858743D-45B8-424D-896F-9E225745BA37}" type="pres">
      <dgm:prSet presAssocID="{4AE57779-B159-49A8-80C9-0C6542233734}" presName="text" presStyleLbl="fgAcc0" presStyleIdx="1" presStyleCnt="2">
        <dgm:presLayoutVars>
          <dgm:chPref val="3"/>
        </dgm:presLayoutVars>
      </dgm:prSet>
      <dgm:spPr/>
    </dgm:pt>
    <dgm:pt modelId="{DFAE23C7-F452-8248-AD65-D26BB7493816}" type="pres">
      <dgm:prSet presAssocID="{4AE57779-B159-49A8-80C9-0C6542233734}" presName="hierChild2" presStyleCnt="0"/>
      <dgm:spPr/>
    </dgm:pt>
  </dgm:ptLst>
  <dgm:cxnLst>
    <dgm:cxn modelId="{8726AA5C-8999-4D09-B019-2814E04F9F0C}" srcId="{A4713A24-1E5D-4525-B404-8ADFCFE8EF9B}" destId="{AB18579A-F696-42E5-924D-E1BC74EFCC14}" srcOrd="0" destOrd="0" parTransId="{BF6A3F2B-3F25-491A-B4FF-5EFF27D2DCAA}" sibTransId="{92B20E86-9514-4D65-A5A8-142B3930723F}"/>
    <dgm:cxn modelId="{26CCC5D7-8DE6-804F-AEDC-358ECA6E4CDA}" type="presOf" srcId="{AB18579A-F696-42E5-924D-E1BC74EFCC14}" destId="{41F83F83-22FE-CC4D-A5FC-1FD39D222F8C}" srcOrd="0" destOrd="0" presId="urn:microsoft.com/office/officeart/2005/8/layout/hierarchy1"/>
    <dgm:cxn modelId="{8B52B3E0-5A75-E44A-A821-FCBAE0962592}" type="presOf" srcId="{4AE57779-B159-49A8-80C9-0C6542233734}" destId="{0858743D-45B8-424D-896F-9E225745BA37}" srcOrd="0" destOrd="0" presId="urn:microsoft.com/office/officeart/2005/8/layout/hierarchy1"/>
    <dgm:cxn modelId="{FD602CEA-70BD-4DBF-8B3D-C1BF6536F33E}" srcId="{A4713A24-1E5D-4525-B404-8ADFCFE8EF9B}" destId="{4AE57779-B159-49A8-80C9-0C6542233734}" srcOrd="1" destOrd="0" parTransId="{21AB7945-6D25-4079-8622-FEA994E5B0DD}" sibTransId="{A36876AF-B379-4213-A34C-B97489A2C973}"/>
    <dgm:cxn modelId="{79D33FF0-0CA3-314C-AB2E-E9F9F4A57FF3}" type="presOf" srcId="{A4713A24-1E5D-4525-B404-8ADFCFE8EF9B}" destId="{FD5BDC63-3CDC-4D4A-8138-61A6CAE7BAA7}" srcOrd="0" destOrd="0" presId="urn:microsoft.com/office/officeart/2005/8/layout/hierarchy1"/>
    <dgm:cxn modelId="{A98CCA7F-CCBD-2E43-ADE8-8D2FD84E3977}" type="presParOf" srcId="{FD5BDC63-3CDC-4D4A-8138-61A6CAE7BAA7}" destId="{8F82005F-CAFA-D944-8F08-73D098C705C5}" srcOrd="0" destOrd="0" presId="urn:microsoft.com/office/officeart/2005/8/layout/hierarchy1"/>
    <dgm:cxn modelId="{B6EB81F7-49E0-7D48-A909-38466C7E4151}" type="presParOf" srcId="{8F82005F-CAFA-D944-8F08-73D098C705C5}" destId="{14BB60D9-CB59-BC4B-B55F-4609A4DBFB0B}" srcOrd="0" destOrd="0" presId="urn:microsoft.com/office/officeart/2005/8/layout/hierarchy1"/>
    <dgm:cxn modelId="{4FBB0A9A-1AD7-2F4D-87D8-B724D842015D}" type="presParOf" srcId="{14BB60D9-CB59-BC4B-B55F-4609A4DBFB0B}" destId="{E70E6DEF-C7F8-4048-BA84-F5421CDF69DD}" srcOrd="0" destOrd="0" presId="urn:microsoft.com/office/officeart/2005/8/layout/hierarchy1"/>
    <dgm:cxn modelId="{14E6AFB8-DF46-7049-821A-EACB2F87673F}" type="presParOf" srcId="{14BB60D9-CB59-BC4B-B55F-4609A4DBFB0B}" destId="{41F83F83-22FE-CC4D-A5FC-1FD39D222F8C}" srcOrd="1" destOrd="0" presId="urn:microsoft.com/office/officeart/2005/8/layout/hierarchy1"/>
    <dgm:cxn modelId="{8C4E9866-7463-9E42-8B40-33A103774A67}" type="presParOf" srcId="{8F82005F-CAFA-D944-8F08-73D098C705C5}" destId="{839D7D32-A31D-9944-AD32-2E94F6032588}" srcOrd="1" destOrd="0" presId="urn:microsoft.com/office/officeart/2005/8/layout/hierarchy1"/>
    <dgm:cxn modelId="{75269A5E-CD4A-2246-A3CB-48010B5FD689}" type="presParOf" srcId="{FD5BDC63-3CDC-4D4A-8138-61A6CAE7BAA7}" destId="{E34FDF90-60C9-8249-A963-6E2B6062299D}" srcOrd="1" destOrd="0" presId="urn:microsoft.com/office/officeart/2005/8/layout/hierarchy1"/>
    <dgm:cxn modelId="{2191C2C6-DDB0-C64E-A91C-AFD4ED6E45B3}" type="presParOf" srcId="{E34FDF90-60C9-8249-A963-6E2B6062299D}" destId="{D5924BF1-0888-EC48-920C-136FFAAE31D5}" srcOrd="0" destOrd="0" presId="urn:microsoft.com/office/officeart/2005/8/layout/hierarchy1"/>
    <dgm:cxn modelId="{2E913D5C-5D5E-B84E-815D-6CD218525743}" type="presParOf" srcId="{D5924BF1-0888-EC48-920C-136FFAAE31D5}" destId="{D65DC808-397D-4649-95A5-1BB6429AC232}" srcOrd="0" destOrd="0" presId="urn:microsoft.com/office/officeart/2005/8/layout/hierarchy1"/>
    <dgm:cxn modelId="{034C431A-9F56-F64A-9D2C-D6930433135C}" type="presParOf" srcId="{D5924BF1-0888-EC48-920C-136FFAAE31D5}" destId="{0858743D-45B8-424D-896F-9E225745BA37}" srcOrd="1" destOrd="0" presId="urn:microsoft.com/office/officeart/2005/8/layout/hierarchy1"/>
    <dgm:cxn modelId="{FBDB19DE-6302-5445-8B2E-7008699541BA}" type="presParOf" srcId="{E34FDF90-60C9-8249-A963-6E2B6062299D}" destId="{DFAE23C7-F452-8248-AD65-D26BB74938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E3C75E-B0AC-4265-BDAA-753E24DDD8A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B976548-ACA0-44A4-A1BD-7771A4D48F84}">
      <dgm:prSet/>
      <dgm:spPr/>
      <dgm:t>
        <a:bodyPr/>
        <a:lstStyle/>
        <a:p>
          <a:r>
            <a:rPr lang="en-US"/>
            <a:t>This manuscript looks at the military innovation of armed forces, unpacking the different trajectories of services involved – at different pace – on the field, investigating the interplay of different – civil and military - actors and their interests and preferences.</a:t>
          </a:r>
        </a:p>
      </dgm:t>
    </dgm:pt>
    <dgm:pt modelId="{6C61D898-3496-4913-8FD3-79DBF88E2956}" type="parTrans" cxnId="{C2B65EAB-C947-4ED5-A896-80B88C33614E}">
      <dgm:prSet/>
      <dgm:spPr/>
      <dgm:t>
        <a:bodyPr/>
        <a:lstStyle/>
        <a:p>
          <a:endParaRPr lang="en-US"/>
        </a:p>
      </dgm:t>
    </dgm:pt>
    <dgm:pt modelId="{9FEB161D-F634-4D02-B341-70BDAA4E2C28}" type="sibTrans" cxnId="{C2B65EAB-C947-4ED5-A896-80B88C33614E}">
      <dgm:prSet/>
      <dgm:spPr/>
      <dgm:t>
        <a:bodyPr/>
        <a:lstStyle/>
        <a:p>
          <a:endParaRPr lang="en-US"/>
        </a:p>
      </dgm:t>
    </dgm:pt>
    <dgm:pt modelId="{29F2D4AE-9934-48D7-87DF-6FA94092D714}">
      <dgm:prSet/>
      <dgm:spPr/>
      <dgm:t>
        <a:bodyPr/>
        <a:lstStyle/>
        <a:p>
          <a:r>
            <a:rPr lang="en-US" dirty="0"/>
            <a:t>Exploratory research design. Case of Italy: military activism, variation, constraints (finance, culture)</a:t>
          </a:r>
        </a:p>
      </dgm:t>
    </dgm:pt>
    <dgm:pt modelId="{D08E456A-4A37-459F-BAF1-AE7B3AC1CCBF}" type="parTrans" cxnId="{D3723A23-E210-484B-8F58-F10C3A9C864D}">
      <dgm:prSet/>
      <dgm:spPr/>
      <dgm:t>
        <a:bodyPr/>
        <a:lstStyle/>
        <a:p>
          <a:endParaRPr lang="en-US"/>
        </a:p>
      </dgm:t>
    </dgm:pt>
    <dgm:pt modelId="{9189CD0F-0D3A-47D0-B659-8B52D6CEEB53}" type="sibTrans" cxnId="{D3723A23-E210-484B-8F58-F10C3A9C864D}">
      <dgm:prSet/>
      <dgm:spPr/>
      <dgm:t>
        <a:bodyPr/>
        <a:lstStyle/>
        <a:p>
          <a:endParaRPr lang="en-US"/>
        </a:p>
      </dgm:t>
    </dgm:pt>
    <dgm:pt modelId="{41388252-A2C7-4FDC-B6C7-4F27EEC560D0}">
      <dgm:prSet/>
      <dgm:spPr/>
      <dgm:t>
        <a:bodyPr/>
        <a:lstStyle/>
        <a:p>
          <a:r>
            <a:rPr lang="en-US" dirty="0"/>
            <a:t>Sources, semi-structured interviews with retired general officers and defense experts, official documents, parliamentary debates, and specialized defense publications such as </a:t>
          </a:r>
          <a:r>
            <a:rPr lang="en-US" i="1" dirty="0"/>
            <a:t>Rivista </a:t>
          </a:r>
          <a:r>
            <a:rPr lang="en-US" i="1" dirty="0" err="1"/>
            <a:t>Italiana</a:t>
          </a:r>
          <a:r>
            <a:rPr lang="en-US" i="1" dirty="0"/>
            <a:t> </a:t>
          </a:r>
          <a:r>
            <a:rPr lang="en-US" i="1" dirty="0" err="1"/>
            <a:t>Difesa</a:t>
          </a:r>
          <a:r>
            <a:rPr lang="en-US" dirty="0"/>
            <a:t>, </a:t>
          </a:r>
          <a:r>
            <a:rPr lang="en-US" i="1" dirty="0"/>
            <a:t>Panorama </a:t>
          </a:r>
          <a:r>
            <a:rPr lang="en-US" i="1" dirty="0" err="1"/>
            <a:t>Difesa</a:t>
          </a:r>
          <a:r>
            <a:rPr lang="en-US" dirty="0"/>
            <a:t>, </a:t>
          </a:r>
          <a:r>
            <a:rPr lang="en-US" i="1" dirty="0"/>
            <a:t>Rivista Militare</a:t>
          </a:r>
          <a:r>
            <a:rPr lang="en-US" dirty="0"/>
            <a:t>, </a:t>
          </a:r>
          <a:r>
            <a:rPr lang="en-US" i="1" dirty="0"/>
            <a:t>Rivista Aeronautica</a:t>
          </a:r>
          <a:r>
            <a:rPr lang="en-US" dirty="0"/>
            <a:t>, and </a:t>
          </a:r>
          <a:r>
            <a:rPr lang="en-US" i="1" dirty="0"/>
            <a:t>JP4</a:t>
          </a:r>
          <a:r>
            <a:rPr lang="it-IT" dirty="0"/>
            <a:t>  </a:t>
          </a:r>
          <a:endParaRPr lang="en-US" dirty="0"/>
        </a:p>
      </dgm:t>
    </dgm:pt>
    <dgm:pt modelId="{34B6DE7F-1311-4B9A-9C22-1989DFA9FAAF}" type="parTrans" cxnId="{B4485AEC-8A3D-44C1-9750-7FD8823BE6E0}">
      <dgm:prSet/>
      <dgm:spPr/>
      <dgm:t>
        <a:bodyPr/>
        <a:lstStyle/>
        <a:p>
          <a:endParaRPr lang="en-US"/>
        </a:p>
      </dgm:t>
    </dgm:pt>
    <dgm:pt modelId="{F1F692CD-6349-44E4-911F-33A81648FDB0}" type="sibTrans" cxnId="{B4485AEC-8A3D-44C1-9750-7FD8823BE6E0}">
      <dgm:prSet/>
      <dgm:spPr/>
      <dgm:t>
        <a:bodyPr/>
        <a:lstStyle/>
        <a:p>
          <a:endParaRPr lang="en-US"/>
        </a:p>
      </dgm:t>
    </dgm:pt>
    <dgm:pt modelId="{6B24D28E-196F-8743-A357-DAB7636785F1}" type="pres">
      <dgm:prSet presAssocID="{8EE3C75E-B0AC-4265-BDAA-753E24DDD8A0}" presName="linear" presStyleCnt="0">
        <dgm:presLayoutVars>
          <dgm:animLvl val="lvl"/>
          <dgm:resizeHandles val="exact"/>
        </dgm:presLayoutVars>
      </dgm:prSet>
      <dgm:spPr/>
    </dgm:pt>
    <dgm:pt modelId="{12077651-762B-B546-BCC1-F8D1F401AEA5}" type="pres">
      <dgm:prSet presAssocID="{8B976548-ACA0-44A4-A1BD-7771A4D48F84}" presName="parentText" presStyleLbl="node1" presStyleIdx="0" presStyleCnt="3">
        <dgm:presLayoutVars>
          <dgm:chMax val="0"/>
          <dgm:bulletEnabled val="1"/>
        </dgm:presLayoutVars>
      </dgm:prSet>
      <dgm:spPr/>
    </dgm:pt>
    <dgm:pt modelId="{E76CCA04-9DA7-8242-978A-D83D4915A975}" type="pres">
      <dgm:prSet presAssocID="{9FEB161D-F634-4D02-B341-70BDAA4E2C28}" presName="spacer" presStyleCnt="0"/>
      <dgm:spPr/>
    </dgm:pt>
    <dgm:pt modelId="{B4E33936-59F1-D74B-B496-EF15CB1E3CF8}" type="pres">
      <dgm:prSet presAssocID="{29F2D4AE-9934-48D7-87DF-6FA94092D714}" presName="parentText" presStyleLbl="node1" presStyleIdx="1" presStyleCnt="3">
        <dgm:presLayoutVars>
          <dgm:chMax val="0"/>
          <dgm:bulletEnabled val="1"/>
        </dgm:presLayoutVars>
      </dgm:prSet>
      <dgm:spPr/>
    </dgm:pt>
    <dgm:pt modelId="{1548EB0A-5C96-0A40-904E-F663C6B33E8B}" type="pres">
      <dgm:prSet presAssocID="{9189CD0F-0D3A-47D0-B659-8B52D6CEEB53}" presName="spacer" presStyleCnt="0"/>
      <dgm:spPr/>
    </dgm:pt>
    <dgm:pt modelId="{ED6F0E27-B897-654C-88C7-F258CEDEAAB0}" type="pres">
      <dgm:prSet presAssocID="{41388252-A2C7-4FDC-B6C7-4F27EEC560D0}" presName="parentText" presStyleLbl="node1" presStyleIdx="2" presStyleCnt="3">
        <dgm:presLayoutVars>
          <dgm:chMax val="0"/>
          <dgm:bulletEnabled val="1"/>
        </dgm:presLayoutVars>
      </dgm:prSet>
      <dgm:spPr/>
    </dgm:pt>
  </dgm:ptLst>
  <dgm:cxnLst>
    <dgm:cxn modelId="{64D93618-DB62-5548-B32A-8A6B676B9740}" type="presOf" srcId="{41388252-A2C7-4FDC-B6C7-4F27EEC560D0}" destId="{ED6F0E27-B897-654C-88C7-F258CEDEAAB0}" srcOrd="0" destOrd="0" presId="urn:microsoft.com/office/officeart/2005/8/layout/vList2"/>
    <dgm:cxn modelId="{D3723A23-E210-484B-8F58-F10C3A9C864D}" srcId="{8EE3C75E-B0AC-4265-BDAA-753E24DDD8A0}" destId="{29F2D4AE-9934-48D7-87DF-6FA94092D714}" srcOrd="1" destOrd="0" parTransId="{D08E456A-4A37-459F-BAF1-AE7B3AC1CCBF}" sibTransId="{9189CD0F-0D3A-47D0-B659-8B52D6CEEB53}"/>
    <dgm:cxn modelId="{3F732330-9CF2-674A-A524-5FD5240B6008}" type="presOf" srcId="{29F2D4AE-9934-48D7-87DF-6FA94092D714}" destId="{B4E33936-59F1-D74B-B496-EF15CB1E3CF8}" srcOrd="0" destOrd="0" presId="urn:microsoft.com/office/officeart/2005/8/layout/vList2"/>
    <dgm:cxn modelId="{83059D4A-26E2-CD49-9A5C-E713A5BF6608}" type="presOf" srcId="{8B976548-ACA0-44A4-A1BD-7771A4D48F84}" destId="{12077651-762B-B546-BCC1-F8D1F401AEA5}" srcOrd="0" destOrd="0" presId="urn:microsoft.com/office/officeart/2005/8/layout/vList2"/>
    <dgm:cxn modelId="{C2B65EAB-C947-4ED5-A896-80B88C33614E}" srcId="{8EE3C75E-B0AC-4265-BDAA-753E24DDD8A0}" destId="{8B976548-ACA0-44A4-A1BD-7771A4D48F84}" srcOrd="0" destOrd="0" parTransId="{6C61D898-3496-4913-8FD3-79DBF88E2956}" sibTransId="{9FEB161D-F634-4D02-B341-70BDAA4E2C28}"/>
    <dgm:cxn modelId="{2D8EB8DD-1C5D-A94D-8B77-6F5D70916676}" type="presOf" srcId="{8EE3C75E-B0AC-4265-BDAA-753E24DDD8A0}" destId="{6B24D28E-196F-8743-A357-DAB7636785F1}" srcOrd="0" destOrd="0" presId="urn:microsoft.com/office/officeart/2005/8/layout/vList2"/>
    <dgm:cxn modelId="{B4485AEC-8A3D-44C1-9750-7FD8823BE6E0}" srcId="{8EE3C75E-B0AC-4265-BDAA-753E24DDD8A0}" destId="{41388252-A2C7-4FDC-B6C7-4F27EEC560D0}" srcOrd="2" destOrd="0" parTransId="{34B6DE7F-1311-4B9A-9C22-1989DFA9FAAF}" sibTransId="{F1F692CD-6349-44E4-911F-33A81648FDB0}"/>
    <dgm:cxn modelId="{2BE9D781-2F84-1246-9572-64A490E0B732}" type="presParOf" srcId="{6B24D28E-196F-8743-A357-DAB7636785F1}" destId="{12077651-762B-B546-BCC1-F8D1F401AEA5}" srcOrd="0" destOrd="0" presId="urn:microsoft.com/office/officeart/2005/8/layout/vList2"/>
    <dgm:cxn modelId="{23926208-A963-3647-9CD9-CD57DB3D7FEA}" type="presParOf" srcId="{6B24D28E-196F-8743-A357-DAB7636785F1}" destId="{E76CCA04-9DA7-8242-978A-D83D4915A975}" srcOrd="1" destOrd="0" presId="urn:microsoft.com/office/officeart/2005/8/layout/vList2"/>
    <dgm:cxn modelId="{9C512BD2-C65F-A145-B980-E790FF0EA9F0}" type="presParOf" srcId="{6B24D28E-196F-8743-A357-DAB7636785F1}" destId="{B4E33936-59F1-D74B-B496-EF15CB1E3CF8}" srcOrd="2" destOrd="0" presId="urn:microsoft.com/office/officeart/2005/8/layout/vList2"/>
    <dgm:cxn modelId="{16078308-5CFD-2F47-B981-D1B36407178A}" type="presParOf" srcId="{6B24D28E-196F-8743-A357-DAB7636785F1}" destId="{1548EB0A-5C96-0A40-904E-F663C6B33E8B}" srcOrd="3" destOrd="0" presId="urn:microsoft.com/office/officeart/2005/8/layout/vList2"/>
    <dgm:cxn modelId="{C41341FB-63C3-574A-A36E-D29E412628ED}" type="presParOf" srcId="{6B24D28E-196F-8743-A357-DAB7636785F1}" destId="{ED6F0E27-B897-654C-88C7-F258CEDEAA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BB371D-0F02-4943-AA7F-F2CF5AA883B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75D9BE0-ED93-4618-BD46-81EE55CA6FDB}">
      <dgm:prSet/>
      <dgm:spPr/>
      <dgm:t>
        <a:bodyPr/>
        <a:lstStyle/>
        <a:p>
          <a:r>
            <a:rPr lang="en-GB"/>
            <a:t>Drivers of innovation: threats, culture, civil-military relations, adaptation, emulation and international alliances. </a:t>
          </a:r>
          <a:endParaRPr lang="en-US"/>
        </a:p>
      </dgm:t>
    </dgm:pt>
    <dgm:pt modelId="{B9B6D4E4-AF9F-4CCD-B686-88E4690B3807}" type="parTrans" cxnId="{9DF65841-80D1-48EA-844D-662BEDD9AA96}">
      <dgm:prSet/>
      <dgm:spPr/>
      <dgm:t>
        <a:bodyPr/>
        <a:lstStyle/>
        <a:p>
          <a:endParaRPr lang="en-US"/>
        </a:p>
      </dgm:t>
    </dgm:pt>
    <dgm:pt modelId="{D721E5C1-241E-4B6C-86D4-D47DAA528441}" type="sibTrans" cxnId="{9DF65841-80D1-48EA-844D-662BEDD9AA96}">
      <dgm:prSet/>
      <dgm:spPr/>
      <dgm:t>
        <a:bodyPr/>
        <a:lstStyle/>
        <a:p>
          <a:endParaRPr lang="en-US"/>
        </a:p>
      </dgm:t>
    </dgm:pt>
    <dgm:pt modelId="{818D0714-FEB3-4E2A-A05E-76CD4D588526}">
      <dgm:prSet/>
      <dgm:spPr/>
      <dgm:t>
        <a:bodyPr/>
        <a:lstStyle/>
        <a:p>
          <a:r>
            <a:rPr lang="en-GB"/>
            <a:t>“</a:t>
          </a:r>
          <a:r>
            <a:rPr lang="en-US" i="1"/>
            <a:t>Rather than spending energy on a grand theory of all military innovation at all times everywhere, we need to focus on specified sets of explanations for some types of innovation</a:t>
          </a:r>
          <a:r>
            <a:rPr lang="it-IT"/>
            <a:t> </a:t>
          </a:r>
          <a:r>
            <a:rPr lang="en-US" i="1"/>
            <a:t>under certain conditions” </a:t>
          </a:r>
          <a:r>
            <a:rPr lang="en-US"/>
            <a:t>(Laksmana 2017, 348)</a:t>
          </a:r>
        </a:p>
      </dgm:t>
    </dgm:pt>
    <dgm:pt modelId="{304F52BF-675D-448C-AAC6-2C30165B6DB5}" type="parTrans" cxnId="{FC16FF82-8EDC-4157-96C1-CA33D1AFAB0E}">
      <dgm:prSet/>
      <dgm:spPr/>
      <dgm:t>
        <a:bodyPr/>
        <a:lstStyle/>
        <a:p>
          <a:endParaRPr lang="en-US"/>
        </a:p>
      </dgm:t>
    </dgm:pt>
    <dgm:pt modelId="{0963E909-9180-4B33-8528-07BE5653F5DA}" type="sibTrans" cxnId="{FC16FF82-8EDC-4157-96C1-CA33D1AFAB0E}">
      <dgm:prSet/>
      <dgm:spPr/>
      <dgm:t>
        <a:bodyPr/>
        <a:lstStyle/>
        <a:p>
          <a:endParaRPr lang="en-US"/>
        </a:p>
      </dgm:t>
    </dgm:pt>
    <dgm:pt modelId="{A43C09A1-3B23-45A8-8956-1303688413BB}">
      <dgm:prSet/>
      <dgm:spPr/>
      <dgm:t>
        <a:bodyPr/>
        <a:lstStyle/>
        <a:p>
          <a:r>
            <a:rPr lang="en-GB" dirty="0"/>
            <a:t>Our framework combines organizational theory and party politics to explain how military change depends on political approval.</a:t>
          </a:r>
          <a:endParaRPr lang="en-US" dirty="0"/>
        </a:p>
      </dgm:t>
    </dgm:pt>
    <dgm:pt modelId="{9F6BD820-5D93-418B-A9A9-E6E421AC9AC7}" type="parTrans" cxnId="{CB76C2C7-D418-4C3F-B317-99AB967D4779}">
      <dgm:prSet/>
      <dgm:spPr/>
      <dgm:t>
        <a:bodyPr/>
        <a:lstStyle/>
        <a:p>
          <a:endParaRPr lang="en-US"/>
        </a:p>
      </dgm:t>
    </dgm:pt>
    <dgm:pt modelId="{C21B0E4E-C4BD-4508-944B-D3F855AB46DB}" type="sibTrans" cxnId="{CB76C2C7-D418-4C3F-B317-99AB967D4779}">
      <dgm:prSet/>
      <dgm:spPr/>
      <dgm:t>
        <a:bodyPr/>
        <a:lstStyle/>
        <a:p>
          <a:endParaRPr lang="en-US"/>
        </a:p>
      </dgm:t>
    </dgm:pt>
    <dgm:pt modelId="{B7DFEC6D-E179-4C81-BFCE-B98809763942}">
      <dgm:prSet/>
      <dgm:spPr/>
      <dgm:t>
        <a:bodyPr/>
        <a:lstStyle/>
        <a:p>
          <a:r>
            <a:rPr lang="en-GB"/>
            <a:t>Scope conditions: focus on civil-mil relations, the requests of transformation by armed forces of a middle power in the phases of incubation and implementation</a:t>
          </a:r>
          <a:endParaRPr lang="en-US"/>
        </a:p>
      </dgm:t>
    </dgm:pt>
    <dgm:pt modelId="{CAF61C87-824D-489A-A59B-B11FF35E4258}" type="parTrans" cxnId="{E94AF61B-E297-4E3A-9E70-870AA214FBD4}">
      <dgm:prSet/>
      <dgm:spPr/>
      <dgm:t>
        <a:bodyPr/>
        <a:lstStyle/>
        <a:p>
          <a:endParaRPr lang="en-US"/>
        </a:p>
      </dgm:t>
    </dgm:pt>
    <dgm:pt modelId="{F3BA6E9A-1EA4-4685-9F55-066F83F2681F}" type="sibTrans" cxnId="{E94AF61B-E297-4E3A-9E70-870AA214FBD4}">
      <dgm:prSet/>
      <dgm:spPr/>
      <dgm:t>
        <a:bodyPr/>
        <a:lstStyle/>
        <a:p>
          <a:endParaRPr lang="en-US"/>
        </a:p>
      </dgm:t>
    </dgm:pt>
    <dgm:pt modelId="{581C5D99-1D72-7642-BA10-5241D8EB26C6}" type="pres">
      <dgm:prSet presAssocID="{DDBB371D-0F02-4943-AA7F-F2CF5AA883BF}" presName="vert0" presStyleCnt="0">
        <dgm:presLayoutVars>
          <dgm:dir/>
          <dgm:animOne val="branch"/>
          <dgm:animLvl val="lvl"/>
        </dgm:presLayoutVars>
      </dgm:prSet>
      <dgm:spPr/>
    </dgm:pt>
    <dgm:pt modelId="{A53DE525-4409-B540-BEB6-1E8B8ECD7DC1}" type="pres">
      <dgm:prSet presAssocID="{F75D9BE0-ED93-4618-BD46-81EE55CA6FDB}" presName="thickLine" presStyleLbl="alignNode1" presStyleIdx="0" presStyleCnt="4"/>
      <dgm:spPr/>
    </dgm:pt>
    <dgm:pt modelId="{2198AE9D-2515-8242-ACD5-00289D3607DF}" type="pres">
      <dgm:prSet presAssocID="{F75D9BE0-ED93-4618-BD46-81EE55CA6FDB}" presName="horz1" presStyleCnt="0"/>
      <dgm:spPr/>
    </dgm:pt>
    <dgm:pt modelId="{65FBCB57-2D76-644F-A9FA-DED575A492E3}" type="pres">
      <dgm:prSet presAssocID="{F75D9BE0-ED93-4618-BD46-81EE55CA6FDB}" presName="tx1" presStyleLbl="revTx" presStyleIdx="0" presStyleCnt="4"/>
      <dgm:spPr/>
    </dgm:pt>
    <dgm:pt modelId="{29E6AF4B-F962-BA48-AECD-DA2ECAC93918}" type="pres">
      <dgm:prSet presAssocID="{F75D9BE0-ED93-4618-BD46-81EE55CA6FDB}" presName="vert1" presStyleCnt="0"/>
      <dgm:spPr/>
    </dgm:pt>
    <dgm:pt modelId="{473E3FD4-6C9C-4C47-9570-8DC1A4DBE28D}" type="pres">
      <dgm:prSet presAssocID="{818D0714-FEB3-4E2A-A05E-76CD4D588526}" presName="thickLine" presStyleLbl="alignNode1" presStyleIdx="1" presStyleCnt="4"/>
      <dgm:spPr/>
    </dgm:pt>
    <dgm:pt modelId="{53DE6284-8135-3E4D-89BA-DD0200A413FB}" type="pres">
      <dgm:prSet presAssocID="{818D0714-FEB3-4E2A-A05E-76CD4D588526}" presName="horz1" presStyleCnt="0"/>
      <dgm:spPr/>
    </dgm:pt>
    <dgm:pt modelId="{CE63BB52-5731-0741-BA14-7DC6D2EA9CA7}" type="pres">
      <dgm:prSet presAssocID="{818D0714-FEB3-4E2A-A05E-76CD4D588526}" presName="tx1" presStyleLbl="revTx" presStyleIdx="1" presStyleCnt="4"/>
      <dgm:spPr/>
    </dgm:pt>
    <dgm:pt modelId="{ABBE753D-5F36-6643-A1C0-0A6B0B14B69F}" type="pres">
      <dgm:prSet presAssocID="{818D0714-FEB3-4E2A-A05E-76CD4D588526}" presName="vert1" presStyleCnt="0"/>
      <dgm:spPr/>
    </dgm:pt>
    <dgm:pt modelId="{D2A2D0AA-A7B6-EB4D-AFD1-F2E456D44D0D}" type="pres">
      <dgm:prSet presAssocID="{A43C09A1-3B23-45A8-8956-1303688413BB}" presName="thickLine" presStyleLbl="alignNode1" presStyleIdx="2" presStyleCnt="4"/>
      <dgm:spPr/>
    </dgm:pt>
    <dgm:pt modelId="{0873F6B5-8ACF-9146-9AE1-62363975ADF2}" type="pres">
      <dgm:prSet presAssocID="{A43C09A1-3B23-45A8-8956-1303688413BB}" presName="horz1" presStyleCnt="0"/>
      <dgm:spPr/>
    </dgm:pt>
    <dgm:pt modelId="{51C38062-FCEA-6D42-97CA-9DF71C5B2D80}" type="pres">
      <dgm:prSet presAssocID="{A43C09A1-3B23-45A8-8956-1303688413BB}" presName="tx1" presStyleLbl="revTx" presStyleIdx="2" presStyleCnt="4"/>
      <dgm:spPr/>
    </dgm:pt>
    <dgm:pt modelId="{2BB6B045-2666-D744-ADDA-0ACC2087A0FC}" type="pres">
      <dgm:prSet presAssocID="{A43C09A1-3B23-45A8-8956-1303688413BB}" presName="vert1" presStyleCnt="0"/>
      <dgm:spPr/>
    </dgm:pt>
    <dgm:pt modelId="{B8213E63-DCD2-AB40-BB69-876D5033E9AE}" type="pres">
      <dgm:prSet presAssocID="{B7DFEC6D-E179-4C81-BFCE-B98809763942}" presName="thickLine" presStyleLbl="alignNode1" presStyleIdx="3" presStyleCnt="4"/>
      <dgm:spPr/>
    </dgm:pt>
    <dgm:pt modelId="{059D67B1-955A-3E4F-987C-DB5ABC5BF440}" type="pres">
      <dgm:prSet presAssocID="{B7DFEC6D-E179-4C81-BFCE-B98809763942}" presName="horz1" presStyleCnt="0"/>
      <dgm:spPr/>
    </dgm:pt>
    <dgm:pt modelId="{1D60C36D-6FF1-524C-A419-74AA968CBFA4}" type="pres">
      <dgm:prSet presAssocID="{B7DFEC6D-E179-4C81-BFCE-B98809763942}" presName="tx1" presStyleLbl="revTx" presStyleIdx="3" presStyleCnt="4"/>
      <dgm:spPr/>
    </dgm:pt>
    <dgm:pt modelId="{4CE44F59-A00D-4E4D-8FC1-D056FCE51F90}" type="pres">
      <dgm:prSet presAssocID="{B7DFEC6D-E179-4C81-BFCE-B98809763942}" presName="vert1" presStyleCnt="0"/>
      <dgm:spPr/>
    </dgm:pt>
  </dgm:ptLst>
  <dgm:cxnLst>
    <dgm:cxn modelId="{E94AF61B-E297-4E3A-9E70-870AA214FBD4}" srcId="{DDBB371D-0F02-4943-AA7F-F2CF5AA883BF}" destId="{B7DFEC6D-E179-4C81-BFCE-B98809763942}" srcOrd="3" destOrd="0" parTransId="{CAF61C87-824D-489A-A59B-B11FF35E4258}" sibTransId="{F3BA6E9A-1EA4-4685-9F55-066F83F2681F}"/>
    <dgm:cxn modelId="{02D59227-B2D3-D148-B1E5-7868695FD871}" type="presOf" srcId="{F75D9BE0-ED93-4618-BD46-81EE55CA6FDB}" destId="{65FBCB57-2D76-644F-A9FA-DED575A492E3}" srcOrd="0" destOrd="0" presId="urn:microsoft.com/office/officeart/2008/layout/LinedList"/>
    <dgm:cxn modelId="{9DF65841-80D1-48EA-844D-662BEDD9AA96}" srcId="{DDBB371D-0F02-4943-AA7F-F2CF5AA883BF}" destId="{F75D9BE0-ED93-4618-BD46-81EE55CA6FDB}" srcOrd="0" destOrd="0" parTransId="{B9B6D4E4-AF9F-4CCD-B686-88E4690B3807}" sibTransId="{D721E5C1-241E-4B6C-86D4-D47DAA528441}"/>
    <dgm:cxn modelId="{9BD4D04A-CC5D-0744-8F7C-49BB4387798F}" type="presOf" srcId="{A43C09A1-3B23-45A8-8956-1303688413BB}" destId="{51C38062-FCEA-6D42-97CA-9DF71C5B2D80}" srcOrd="0" destOrd="0" presId="urn:microsoft.com/office/officeart/2008/layout/LinedList"/>
    <dgm:cxn modelId="{DA43275F-5142-9945-8924-9AF16E7279A6}" type="presOf" srcId="{B7DFEC6D-E179-4C81-BFCE-B98809763942}" destId="{1D60C36D-6FF1-524C-A419-74AA968CBFA4}" srcOrd="0" destOrd="0" presId="urn:microsoft.com/office/officeart/2008/layout/LinedList"/>
    <dgm:cxn modelId="{FC16FF82-8EDC-4157-96C1-CA33D1AFAB0E}" srcId="{DDBB371D-0F02-4943-AA7F-F2CF5AA883BF}" destId="{818D0714-FEB3-4E2A-A05E-76CD4D588526}" srcOrd="1" destOrd="0" parTransId="{304F52BF-675D-448C-AAC6-2C30165B6DB5}" sibTransId="{0963E909-9180-4B33-8528-07BE5653F5DA}"/>
    <dgm:cxn modelId="{D07B0190-7AB6-8049-9476-2AC74CF41367}" type="presOf" srcId="{818D0714-FEB3-4E2A-A05E-76CD4D588526}" destId="{CE63BB52-5731-0741-BA14-7DC6D2EA9CA7}" srcOrd="0" destOrd="0" presId="urn:microsoft.com/office/officeart/2008/layout/LinedList"/>
    <dgm:cxn modelId="{D09EF5A9-1401-4E42-876A-439D1A5E7F5A}" type="presOf" srcId="{DDBB371D-0F02-4943-AA7F-F2CF5AA883BF}" destId="{581C5D99-1D72-7642-BA10-5241D8EB26C6}" srcOrd="0" destOrd="0" presId="urn:microsoft.com/office/officeart/2008/layout/LinedList"/>
    <dgm:cxn modelId="{CB76C2C7-D418-4C3F-B317-99AB967D4779}" srcId="{DDBB371D-0F02-4943-AA7F-F2CF5AA883BF}" destId="{A43C09A1-3B23-45A8-8956-1303688413BB}" srcOrd="2" destOrd="0" parTransId="{9F6BD820-5D93-418B-A9A9-E6E421AC9AC7}" sibTransId="{C21B0E4E-C4BD-4508-944B-D3F855AB46DB}"/>
    <dgm:cxn modelId="{FA941509-D6C8-4E41-9E7F-9A55CFAF79C5}" type="presParOf" srcId="{581C5D99-1D72-7642-BA10-5241D8EB26C6}" destId="{A53DE525-4409-B540-BEB6-1E8B8ECD7DC1}" srcOrd="0" destOrd="0" presId="urn:microsoft.com/office/officeart/2008/layout/LinedList"/>
    <dgm:cxn modelId="{BE50E9F4-579F-BA4B-B073-78054D9DA30E}" type="presParOf" srcId="{581C5D99-1D72-7642-BA10-5241D8EB26C6}" destId="{2198AE9D-2515-8242-ACD5-00289D3607DF}" srcOrd="1" destOrd="0" presId="urn:microsoft.com/office/officeart/2008/layout/LinedList"/>
    <dgm:cxn modelId="{D34A5980-CF92-9F4E-9AC3-496601CFE7FC}" type="presParOf" srcId="{2198AE9D-2515-8242-ACD5-00289D3607DF}" destId="{65FBCB57-2D76-644F-A9FA-DED575A492E3}" srcOrd="0" destOrd="0" presId="urn:microsoft.com/office/officeart/2008/layout/LinedList"/>
    <dgm:cxn modelId="{3FC9B8ED-9B82-7141-95DD-EB5474E9B8D1}" type="presParOf" srcId="{2198AE9D-2515-8242-ACD5-00289D3607DF}" destId="{29E6AF4B-F962-BA48-AECD-DA2ECAC93918}" srcOrd="1" destOrd="0" presId="urn:microsoft.com/office/officeart/2008/layout/LinedList"/>
    <dgm:cxn modelId="{4DAE47A5-09B8-3C46-997A-22647D8E659D}" type="presParOf" srcId="{581C5D99-1D72-7642-BA10-5241D8EB26C6}" destId="{473E3FD4-6C9C-4C47-9570-8DC1A4DBE28D}" srcOrd="2" destOrd="0" presId="urn:microsoft.com/office/officeart/2008/layout/LinedList"/>
    <dgm:cxn modelId="{9F735A21-D4A2-EE42-9D01-4493172A2A5B}" type="presParOf" srcId="{581C5D99-1D72-7642-BA10-5241D8EB26C6}" destId="{53DE6284-8135-3E4D-89BA-DD0200A413FB}" srcOrd="3" destOrd="0" presId="urn:microsoft.com/office/officeart/2008/layout/LinedList"/>
    <dgm:cxn modelId="{43FB639A-0F91-A84A-9908-028988EF4FB2}" type="presParOf" srcId="{53DE6284-8135-3E4D-89BA-DD0200A413FB}" destId="{CE63BB52-5731-0741-BA14-7DC6D2EA9CA7}" srcOrd="0" destOrd="0" presId="urn:microsoft.com/office/officeart/2008/layout/LinedList"/>
    <dgm:cxn modelId="{ACA82961-3487-AD46-9ABB-8221CFD596C9}" type="presParOf" srcId="{53DE6284-8135-3E4D-89BA-DD0200A413FB}" destId="{ABBE753D-5F36-6643-A1C0-0A6B0B14B69F}" srcOrd="1" destOrd="0" presId="urn:microsoft.com/office/officeart/2008/layout/LinedList"/>
    <dgm:cxn modelId="{AC0FFCAB-C4ED-5041-8092-6A81D06ECA6F}" type="presParOf" srcId="{581C5D99-1D72-7642-BA10-5241D8EB26C6}" destId="{D2A2D0AA-A7B6-EB4D-AFD1-F2E456D44D0D}" srcOrd="4" destOrd="0" presId="urn:microsoft.com/office/officeart/2008/layout/LinedList"/>
    <dgm:cxn modelId="{ACC8792A-ACF9-C74A-89E5-A1D9B0BF409B}" type="presParOf" srcId="{581C5D99-1D72-7642-BA10-5241D8EB26C6}" destId="{0873F6B5-8ACF-9146-9AE1-62363975ADF2}" srcOrd="5" destOrd="0" presId="urn:microsoft.com/office/officeart/2008/layout/LinedList"/>
    <dgm:cxn modelId="{DB19C674-378C-9447-AC63-AF3DE5906125}" type="presParOf" srcId="{0873F6B5-8ACF-9146-9AE1-62363975ADF2}" destId="{51C38062-FCEA-6D42-97CA-9DF71C5B2D80}" srcOrd="0" destOrd="0" presId="urn:microsoft.com/office/officeart/2008/layout/LinedList"/>
    <dgm:cxn modelId="{7A08FE75-0A77-0B49-8410-CDD1BC91C726}" type="presParOf" srcId="{0873F6B5-8ACF-9146-9AE1-62363975ADF2}" destId="{2BB6B045-2666-D744-ADDA-0ACC2087A0FC}" srcOrd="1" destOrd="0" presId="urn:microsoft.com/office/officeart/2008/layout/LinedList"/>
    <dgm:cxn modelId="{936367B5-9A6C-C24E-9156-D6EBF2AB3B39}" type="presParOf" srcId="{581C5D99-1D72-7642-BA10-5241D8EB26C6}" destId="{B8213E63-DCD2-AB40-BB69-876D5033E9AE}" srcOrd="6" destOrd="0" presId="urn:microsoft.com/office/officeart/2008/layout/LinedList"/>
    <dgm:cxn modelId="{70EAA60D-4AB6-B743-B2DA-D4F2B054697D}" type="presParOf" srcId="{581C5D99-1D72-7642-BA10-5241D8EB26C6}" destId="{059D67B1-955A-3E4F-987C-DB5ABC5BF440}" srcOrd="7" destOrd="0" presId="urn:microsoft.com/office/officeart/2008/layout/LinedList"/>
    <dgm:cxn modelId="{336CD054-249D-AB49-953D-A5299513A06E}" type="presParOf" srcId="{059D67B1-955A-3E4F-987C-DB5ABC5BF440}" destId="{1D60C36D-6FF1-524C-A419-74AA968CBFA4}" srcOrd="0" destOrd="0" presId="urn:microsoft.com/office/officeart/2008/layout/LinedList"/>
    <dgm:cxn modelId="{C0E85624-965E-064B-9419-12C1D2B2C1ED}" type="presParOf" srcId="{059D67B1-955A-3E4F-987C-DB5ABC5BF440}" destId="{4CE44F59-A00D-4E4D-8FC1-D056FCE51F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14F75E-14C8-4FAA-ACB0-398447B46AF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2F6A638-42A4-4867-B0A7-6CF3A90306A5}">
      <dgm:prSet/>
      <dgm:spPr/>
      <dgm:t>
        <a:bodyPr/>
        <a:lstStyle/>
        <a:p>
          <a:r>
            <a:rPr lang="en-GB" b="1" dirty="0"/>
            <a:t>Key Argument: Innovation succeeds when military proposals –- </a:t>
          </a:r>
          <a:r>
            <a:rPr lang="en-GB" b="1" i="1" dirty="0"/>
            <a:t>align</a:t>
          </a:r>
          <a:r>
            <a:rPr lang="en-GB" b="1" dirty="0"/>
            <a:t> with governing parties’ interests.</a:t>
          </a:r>
          <a:endParaRPr lang="en-US" dirty="0"/>
        </a:p>
      </dgm:t>
    </dgm:pt>
    <dgm:pt modelId="{BE83383B-3430-4A44-BE85-70C4A4213C12}" type="parTrans" cxnId="{06E1F220-2411-4059-9E9F-1A0987F7E043}">
      <dgm:prSet/>
      <dgm:spPr/>
      <dgm:t>
        <a:bodyPr/>
        <a:lstStyle/>
        <a:p>
          <a:endParaRPr lang="en-US"/>
        </a:p>
      </dgm:t>
    </dgm:pt>
    <dgm:pt modelId="{5A47E17C-1D15-4362-81AF-D9C78430C5D2}" type="sibTrans" cxnId="{06E1F220-2411-4059-9E9F-1A0987F7E043}">
      <dgm:prSet/>
      <dgm:spPr/>
      <dgm:t>
        <a:bodyPr/>
        <a:lstStyle/>
        <a:p>
          <a:endParaRPr lang="en-US"/>
        </a:p>
      </dgm:t>
    </dgm:pt>
    <dgm:pt modelId="{BFAAC8DA-B9D1-4F0F-BF66-FA4AECC2502A}">
      <dgm:prSet/>
      <dgm:spPr/>
      <dgm:t>
        <a:bodyPr/>
        <a:lstStyle/>
        <a:p>
          <a:r>
            <a:rPr lang="en-GB" dirty="0"/>
            <a:t>Parties: logic of political survival. Armed forces: resources</a:t>
          </a:r>
        </a:p>
        <a:p>
          <a:r>
            <a:rPr lang="en-US" b="0" i="0" dirty="0"/>
            <a:t>Process of alliance-building among key-actors within the wider defence policy community (Zisk)</a:t>
          </a:r>
        </a:p>
      </dgm:t>
    </dgm:pt>
    <dgm:pt modelId="{1213B14C-8677-488E-A609-ED217A32D35E}" type="parTrans" cxnId="{A9782C20-FCF1-4CD8-9BF8-FA976C68CF55}">
      <dgm:prSet/>
      <dgm:spPr/>
      <dgm:t>
        <a:bodyPr/>
        <a:lstStyle/>
        <a:p>
          <a:endParaRPr lang="en-US"/>
        </a:p>
      </dgm:t>
    </dgm:pt>
    <dgm:pt modelId="{9B9A4A82-10D9-490B-A68B-143A98198839}" type="sibTrans" cxnId="{A9782C20-FCF1-4CD8-9BF8-FA976C68CF55}">
      <dgm:prSet/>
      <dgm:spPr/>
      <dgm:t>
        <a:bodyPr/>
        <a:lstStyle/>
        <a:p>
          <a:endParaRPr lang="en-US"/>
        </a:p>
      </dgm:t>
    </dgm:pt>
    <dgm:pt modelId="{7ECC66D1-41F1-4399-B94B-C3D069ED8F15}">
      <dgm:prSet/>
      <dgm:spPr/>
      <dgm:t>
        <a:bodyPr/>
        <a:lstStyle/>
        <a:p>
          <a:r>
            <a:rPr lang="en-GB" b="1" dirty="0"/>
            <a:t>Conditions of “armed forces’ successful bargaining power”: </a:t>
          </a:r>
          <a:r>
            <a:rPr lang="en-GB" dirty="0"/>
            <a:t>parties support salient proposed innovation that fits with political landscape, allowing overcoming constraints</a:t>
          </a:r>
          <a:endParaRPr lang="en-US" dirty="0"/>
        </a:p>
      </dgm:t>
    </dgm:pt>
    <dgm:pt modelId="{D06DA545-97A2-4763-871A-2595735106A4}" type="parTrans" cxnId="{04B8CD07-84F5-4727-876F-9AF9BDFFCAA1}">
      <dgm:prSet/>
      <dgm:spPr/>
      <dgm:t>
        <a:bodyPr/>
        <a:lstStyle/>
        <a:p>
          <a:endParaRPr lang="en-US"/>
        </a:p>
      </dgm:t>
    </dgm:pt>
    <dgm:pt modelId="{1BC47CA9-6B9D-42F8-9BBE-8AE7D72E26E0}" type="sibTrans" cxnId="{04B8CD07-84F5-4727-876F-9AF9BDFFCAA1}">
      <dgm:prSet/>
      <dgm:spPr/>
      <dgm:t>
        <a:bodyPr/>
        <a:lstStyle/>
        <a:p>
          <a:endParaRPr lang="en-US"/>
        </a:p>
      </dgm:t>
    </dgm:pt>
    <dgm:pt modelId="{99BAEE0A-4D5F-47EB-B38C-234346F49A21}">
      <dgm:prSet/>
      <dgm:spPr/>
      <dgm:t>
        <a:bodyPr/>
        <a:lstStyle/>
        <a:p>
          <a:r>
            <a:rPr lang="en-GB"/>
            <a:t>Role of individuals and domestic actors (industry)</a:t>
          </a:r>
          <a:endParaRPr lang="en-US"/>
        </a:p>
      </dgm:t>
    </dgm:pt>
    <dgm:pt modelId="{94200760-7C52-4EF1-8290-B63415D96257}" type="parTrans" cxnId="{964E60DF-A80C-4F85-9DAC-2B9AA112E725}">
      <dgm:prSet/>
      <dgm:spPr/>
      <dgm:t>
        <a:bodyPr/>
        <a:lstStyle/>
        <a:p>
          <a:endParaRPr lang="en-US"/>
        </a:p>
      </dgm:t>
    </dgm:pt>
    <dgm:pt modelId="{FFA00566-521D-4539-B347-71A2A2A7A49B}" type="sibTrans" cxnId="{964E60DF-A80C-4F85-9DAC-2B9AA112E725}">
      <dgm:prSet/>
      <dgm:spPr/>
      <dgm:t>
        <a:bodyPr/>
        <a:lstStyle/>
        <a:p>
          <a:endParaRPr lang="en-US"/>
        </a:p>
      </dgm:t>
    </dgm:pt>
    <dgm:pt modelId="{FFBFF0CC-69C5-C345-890C-F5AFE415016D}" type="pres">
      <dgm:prSet presAssocID="{F214F75E-14C8-4FAA-ACB0-398447B46AF4}" presName="vert0" presStyleCnt="0">
        <dgm:presLayoutVars>
          <dgm:dir/>
          <dgm:animOne val="branch"/>
          <dgm:animLvl val="lvl"/>
        </dgm:presLayoutVars>
      </dgm:prSet>
      <dgm:spPr/>
    </dgm:pt>
    <dgm:pt modelId="{637B8F15-9F06-1943-8FD0-031DAB22BE0A}" type="pres">
      <dgm:prSet presAssocID="{12F6A638-42A4-4867-B0A7-6CF3A90306A5}" presName="thickLine" presStyleLbl="alignNode1" presStyleIdx="0" presStyleCnt="4"/>
      <dgm:spPr/>
    </dgm:pt>
    <dgm:pt modelId="{71CDB51D-9326-5441-9C15-BE1BE77F1E79}" type="pres">
      <dgm:prSet presAssocID="{12F6A638-42A4-4867-B0A7-6CF3A90306A5}" presName="horz1" presStyleCnt="0"/>
      <dgm:spPr/>
    </dgm:pt>
    <dgm:pt modelId="{78BA1DD6-85F8-BB4A-9900-CDBEB78570D7}" type="pres">
      <dgm:prSet presAssocID="{12F6A638-42A4-4867-B0A7-6CF3A90306A5}" presName="tx1" presStyleLbl="revTx" presStyleIdx="0" presStyleCnt="4"/>
      <dgm:spPr/>
    </dgm:pt>
    <dgm:pt modelId="{25A48324-2C2A-2740-8892-B68DCE412C31}" type="pres">
      <dgm:prSet presAssocID="{12F6A638-42A4-4867-B0A7-6CF3A90306A5}" presName="vert1" presStyleCnt="0"/>
      <dgm:spPr/>
    </dgm:pt>
    <dgm:pt modelId="{39117AB2-A204-CA4D-9C63-CAC92C9E87A8}" type="pres">
      <dgm:prSet presAssocID="{BFAAC8DA-B9D1-4F0F-BF66-FA4AECC2502A}" presName="thickLine" presStyleLbl="alignNode1" presStyleIdx="1" presStyleCnt="4"/>
      <dgm:spPr/>
    </dgm:pt>
    <dgm:pt modelId="{1BDF9FE3-1657-9B40-82DB-348D29BDA83D}" type="pres">
      <dgm:prSet presAssocID="{BFAAC8DA-B9D1-4F0F-BF66-FA4AECC2502A}" presName="horz1" presStyleCnt="0"/>
      <dgm:spPr/>
    </dgm:pt>
    <dgm:pt modelId="{179CE083-B916-474F-8F78-6E2DA5D11261}" type="pres">
      <dgm:prSet presAssocID="{BFAAC8DA-B9D1-4F0F-BF66-FA4AECC2502A}" presName="tx1" presStyleLbl="revTx" presStyleIdx="1" presStyleCnt="4"/>
      <dgm:spPr/>
    </dgm:pt>
    <dgm:pt modelId="{2D945F38-6200-CA4F-A85F-E51425EBCCAD}" type="pres">
      <dgm:prSet presAssocID="{BFAAC8DA-B9D1-4F0F-BF66-FA4AECC2502A}" presName="vert1" presStyleCnt="0"/>
      <dgm:spPr/>
    </dgm:pt>
    <dgm:pt modelId="{77C8A499-2758-1A49-BD9A-2E240E3E29C2}" type="pres">
      <dgm:prSet presAssocID="{7ECC66D1-41F1-4399-B94B-C3D069ED8F15}" presName="thickLine" presStyleLbl="alignNode1" presStyleIdx="2" presStyleCnt="4"/>
      <dgm:spPr/>
    </dgm:pt>
    <dgm:pt modelId="{3FA0A184-41C3-0142-B5EF-61E7549BABA5}" type="pres">
      <dgm:prSet presAssocID="{7ECC66D1-41F1-4399-B94B-C3D069ED8F15}" presName="horz1" presStyleCnt="0"/>
      <dgm:spPr/>
    </dgm:pt>
    <dgm:pt modelId="{983F7D46-DECD-704D-99B6-5E427B72BD79}" type="pres">
      <dgm:prSet presAssocID="{7ECC66D1-41F1-4399-B94B-C3D069ED8F15}" presName="tx1" presStyleLbl="revTx" presStyleIdx="2" presStyleCnt="4"/>
      <dgm:spPr/>
    </dgm:pt>
    <dgm:pt modelId="{2A14B5AC-06AE-0B44-AD4B-0DB4ADE08305}" type="pres">
      <dgm:prSet presAssocID="{7ECC66D1-41F1-4399-B94B-C3D069ED8F15}" presName="vert1" presStyleCnt="0"/>
      <dgm:spPr/>
    </dgm:pt>
    <dgm:pt modelId="{E9EE6BD1-EACC-2B46-9E31-C8FE4426F88F}" type="pres">
      <dgm:prSet presAssocID="{99BAEE0A-4D5F-47EB-B38C-234346F49A21}" presName="thickLine" presStyleLbl="alignNode1" presStyleIdx="3" presStyleCnt="4"/>
      <dgm:spPr/>
    </dgm:pt>
    <dgm:pt modelId="{8C5858A7-6178-A84D-A6E1-EBF5ABF5FEDE}" type="pres">
      <dgm:prSet presAssocID="{99BAEE0A-4D5F-47EB-B38C-234346F49A21}" presName="horz1" presStyleCnt="0"/>
      <dgm:spPr/>
    </dgm:pt>
    <dgm:pt modelId="{0C853560-6A37-3948-9305-DF4020379742}" type="pres">
      <dgm:prSet presAssocID="{99BAEE0A-4D5F-47EB-B38C-234346F49A21}" presName="tx1" presStyleLbl="revTx" presStyleIdx="3" presStyleCnt="4"/>
      <dgm:spPr/>
    </dgm:pt>
    <dgm:pt modelId="{26420957-AD1B-394D-B3B3-D1AAD240A68D}" type="pres">
      <dgm:prSet presAssocID="{99BAEE0A-4D5F-47EB-B38C-234346F49A21}" presName="vert1" presStyleCnt="0"/>
      <dgm:spPr/>
    </dgm:pt>
  </dgm:ptLst>
  <dgm:cxnLst>
    <dgm:cxn modelId="{04B8CD07-84F5-4727-876F-9AF9BDFFCAA1}" srcId="{F214F75E-14C8-4FAA-ACB0-398447B46AF4}" destId="{7ECC66D1-41F1-4399-B94B-C3D069ED8F15}" srcOrd="2" destOrd="0" parTransId="{D06DA545-97A2-4763-871A-2595735106A4}" sibTransId="{1BC47CA9-6B9D-42F8-9BBE-8AE7D72E26E0}"/>
    <dgm:cxn modelId="{A5D11D15-D37D-6540-B313-C09C48434B40}" type="presOf" srcId="{12F6A638-42A4-4867-B0A7-6CF3A90306A5}" destId="{78BA1DD6-85F8-BB4A-9900-CDBEB78570D7}" srcOrd="0" destOrd="0" presId="urn:microsoft.com/office/officeart/2008/layout/LinedList"/>
    <dgm:cxn modelId="{A9782C20-FCF1-4CD8-9BF8-FA976C68CF55}" srcId="{F214F75E-14C8-4FAA-ACB0-398447B46AF4}" destId="{BFAAC8DA-B9D1-4F0F-BF66-FA4AECC2502A}" srcOrd="1" destOrd="0" parTransId="{1213B14C-8677-488E-A609-ED217A32D35E}" sibTransId="{9B9A4A82-10D9-490B-A68B-143A98198839}"/>
    <dgm:cxn modelId="{06E1F220-2411-4059-9E9F-1A0987F7E043}" srcId="{F214F75E-14C8-4FAA-ACB0-398447B46AF4}" destId="{12F6A638-42A4-4867-B0A7-6CF3A90306A5}" srcOrd="0" destOrd="0" parTransId="{BE83383B-3430-4A44-BE85-70C4A4213C12}" sibTransId="{5A47E17C-1D15-4362-81AF-D9C78430C5D2}"/>
    <dgm:cxn modelId="{E5D38B23-03B2-B141-B615-79234B43E85B}" type="presOf" srcId="{99BAEE0A-4D5F-47EB-B38C-234346F49A21}" destId="{0C853560-6A37-3948-9305-DF4020379742}" srcOrd="0" destOrd="0" presId="urn:microsoft.com/office/officeart/2008/layout/LinedList"/>
    <dgm:cxn modelId="{018FE281-79D1-8B41-BA11-D2C287FDA362}" type="presOf" srcId="{BFAAC8DA-B9D1-4F0F-BF66-FA4AECC2502A}" destId="{179CE083-B916-474F-8F78-6E2DA5D11261}" srcOrd="0" destOrd="0" presId="urn:microsoft.com/office/officeart/2008/layout/LinedList"/>
    <dgm:cxn modelId="{F4D6B6A6-9D84-4147-A6D1-0E40A979A18D}" type="presOf" srcId="{F214F75E-14C8-4FAA-ACB0-398447B46AF4}" destId="{FFBFF0CC-69C5-C345-890C-F5AFE415016D}" srcOrd="0" destOrd="0" presId="urn:microsoft.com/office/officeart/2008/layout/LinedList"/>
    <dgm:cxn modelId="{964E60DF-A80C-4F85-9DAC-2B9AA112E725}" srcId="{F214F75E-14C8-4FAA-ACB0-398447B46AF4}" destId="{99BAEE0A-4D5F-47EB-B38C-234346F49A21}" srcOrd="3" destOrd="0" parTransId="{94200760-7C52-4EF1-8290-B63415D96257}" sibTransId="{FFA00566-521D-4539-B347-71A2A2A7A49B}"/>
    <dgm:cxn modelId="{F7FDC8E5-ECCA-374B-8E11-87783FF5B090}" type="presOf" srcId="{7ECC66D1-41F1-4399-B94B-C3D069ED8F15}" destId="{983F7D46-DECD-704D-99B6-5E427B72BD79}" srcOrd="0" destOrd="0" presId="urn:microsoft.com/office/officeart/2008/layout/LinedList"/>
    <dgm:cxn modelId="{26D64023-1271-364C-8598-92B4741B5B3C}" type="presParOf" srcId="{FFBFF0CC-69C5-C345-890C-F5AFE415016D}" destId="{637B8F15-9F06-1943-8FD0-031DAB22BE0A}" srcOrd="0" destOrd="0" presId="urn:microsoft.com/office/officeart/2008/layout/LinedList"/>
    <dgm:cxn modelId="{1D8B40F8-0CBC-C943-8BB1-3533DB755A07}" type="presParOf" srcId="{FFBFF0CC-69C5-C345-890C-F5AFE415016D}" destId="{71CDB51D-9326-5441-9C15-BE1BE77F1E79}" srcOrd="1" destOrd="0" presId="urn:microsoft.com/office/officeart/2008/layout/LinedList"/>
    <dgm:cxn modelId="{D7BB604E-D919-DB4C-A296-5CEA263B3ABD}" type="presParOf" srcId="{71CDB51D-9326-5441-9C15-BE1BE77F1E79}" destId="{78BA1DD6-85F8-BB4A-9900-CDBEB78570D7}" srcOrd="0" destOrd="0" presId="urn:microsoft.com/office/officeart/2008/layout/LinedList"/>
    <dgm:cxn modelId="{BAFADA32-F75F-ED4D-AC62-87E44BC5E3C7}" type="presParOf" srcId="{71CDB51D-9326-5441-9C15-BE1BE77F1E79}" destId="{25A48324-2C2A-2740-8892-B68DCE412C31}" srcOrd="1" destOrd="0" presId="urn:microsoft.com/office/officeart/2008/layout/LinedList"/>
    <dgm:cxn modelId="{00E7BD12-2FE8-A94D-B4E9-F3AC6A8ED6E7}" type="presParOf" srcId="{FFBFF0CC-69C5-C345-890C-F5AFE415016D}" destId="{39117AB2-A204-CA4D-9C63-CAC92C9E87A8}" srcOrd="2" destOrd="0" presId="urn:microsoft.com/office/officeart/2008/layout/LinedList"/>
    <dgm:cxn modelId="{0E350A13-80F6-AB4C-B380-FFF3385EEFD1}" type="presParOf" srcId="{FFBFF0CC-69C5-C345-890C-F5AFE415016D}" destId="{1BDF9FE3-1657-9B40-82DB-348D29BDA83D}" srcOrd="3" destOrd="0" presId="urn:microsoft.com/office/officeart/2008/layout/LinedList"/>
    <dgm:cxn modelId="{DE48B76F-6267-CE42-8A93-9CB559CD0DE4}" type="presParOf" srcId="{1BDF9FE3-1657-9B40-82DB-348D29BDA83D}" destId="{179CE083-B916-474F-8F78-6E2DA5D11261}" srcOrd="0" destOrd="0" presId="urn:microsoft.com/office/officeart/2008/layout/LinedList"/>
    <dgm:cxn modelId="{D832C410-DD45-8143-A870-244BD7310872}" type="presParOf" srcId="{1BDF9FE3-1657-9B40-82DB-348D29BDA83D}" destId="{2D945F38-6200-CA4F-A85F-E51425EBCCAD}" srcOrd="1" destOrd="0" presId="urn:microsoft.com/office/officeart/2008/layout/LinedList"/>
    <dgm:cxn modelId="{4E09FDC4-0A91-2A4C-88CA-D0BAFEA8D7EE}" type="presParOf" srcId="{FFBFF0CC-69C5-C345-890C-F5AFE415016D}" destId="{77C8A499-2758-1A49-BD9A-2E240E3E29C2}" srcOrd="4" destOrd="0" presId="urn:microsoft.com/office/officeart/2008/layout/LinedList"/>
    <dgm:cxn modelId="{A8573602-3A8F-BB4B-8596-3B5F37A9B31E}" type="presParOf" srcId="{FFBFF0CC-69C5-C345-890C-F5AFE415016D}" destId="{3FA0A184-41C3-0142-B5EF-61E7549BABA5}" srcOrd="5" destOrd="0" presId="urn:microsoft.com/office/officeart/2008/layout/LinedList"/>
    <dgm:cxn modelId="{0DC542E9-E672-6D48-8B96-49B733C20173}" type="presParOf" srcId="{3FA0A184-41C3-0142-B5EF-61E7549BABA5}" destId="{983F7D46-DECD-704D-99B6-5E427B72BD79}" srcOrd="0" destOrd="0" presId="urn:microsoft.com/office/officeart/2008/layout/LinedList"/>
    <dgm:cxn modelId="{60B1B1AD-1183-7C4C-BC0A-49AB35AD0C73}" type="presParOf" srcId="{3FA0A184-41C3-0142-B5EF-61E7549BABA5}" destId="{2A14B5AC-06AE-0B44-AD4B-0DB4ADE08305}" srcOrd="1" destOrd="0" presId="urn:microsoft.com/office/officeart/2008/layout/LinedList"/>
    <dgm:cxn modelId="{E94580B9-BADD-C149-BDB7-192CF11E510A}" type="presParOf" srcId="{FFBFF0CC-69C5-C345-890C-F5AFE415016D}" destId="{E9EE6BD1-EACC-2B46-9E31-C8FE4426F88F}" srcOrd="6" destOrd="0" presId="urn:microsoft.com/office/officeart/2008/layout/LinedList"/>
    <dgm:cxn modelId="{813DE846-467A-1648-9584-D9E88722E8FC}" type="presParOf" srcId="{FFBFF0CC-69C5-C345-890C-F5AFE415016D}" destId="{8C5858A7-6178-A84D-A6E1-EBF5ABF5FEDE}" srcOrd="7" destOrd="0" presId="urn:microsoft.com/office/officeart/2008/layout/LinedList"/>
    <dgm:cxn modelId="{08033C46-ADE2-9149-96E5-562DBBB384DF}" type="presParOf" srcId="{8C5858A7-6178-A84D-A6E1-EBF5ABF5FEDE}" destId="{0C853560-6A37-3948-9305-DF4020379742}" srcOrd="0" destOrd="0" presId="urn:microsoft.com/office/officeart/2008/layout/LinedList"/>
    <dgm:cxn modelId="{B358B562-7F50-D944-8934-A7EECD285AEE}" type="presParOf" srcId="{8C5858A7-6178-A84D-A6E1-EBF5ABF5FEDE}" destId="{26420957-AD1B-394D-B3B3-D1AAD240A6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78351-8E09-534B-A969-AB35C6764333}">
      <dsp:nvSpPr>
        <dsp:cNvPr id="0" name=""/>
        <dsp:cNvSpPr/>
      </dsp:nvSpPr>
      <dsp:spPr>
        <a:xfrm>
          <a:off x="0" y="2825"/>
          <a:ext cx="883823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5374D-5A73-CF43-924A-A0A8BFE35C75}">
      <dsp:nvSpPr>
        <dsp:cNvPr id="0" name=""/>
        <dsp:cNvSpPr/>
      </dsp:nvSpPr>
      <dsp:spPr>
        <a:xfrm>
          <a:off x="0" y="2825"/>
          <a:ext cx="8838237"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Puzzle, aims, and contribution</a:t>
          </a:r>
          <a:endParaRPr lang="en-US" sz="2700" kern="1200"/>
        </a:p>
      </dsp:txBody>
      <dsp:txXfrm>
        <a:off x="0" y="2825"/>
        <a:ext cx="8838237" cy="963497"/>
      </dsp:txXfrm>
    </dsp:sp>
    <dsp:sp modelId="{3C7ABA11-665B-A34F-B3EE-33A4964EF59D}">
      <dsp:nvSpPr>
        <dsp:cNvPr id="0" name=""/>
        <dsp:cNvSpPr/>
      </dsp:nvSpPr>
      <dsp:spPr>
        <a:xfrm>
          <a:off x="0" y="966323"/>
          <a:ext cx="8838237" cy="0"/>
        </a:xfrm>
        <a:prstGeom prst="line">
          <a:avLst/>
        </a:prstGeom>
        <a:solidFill>
          <a:schemeClr val="accent2">
            <a:hueOff val="1288722"/>
            <a:satOff val="-3699"/>
            <a:lumOff val="-5922"/>
            <a:alphaOff val="0"/>
          </a:schemeClr>
        </a:solidFill>
        <a:ln w="19050" cap="flat" cmpd="sng" algn="ctr">
          <a:solidFill>
            <a:schemeClr val="accent2">
              <a:hueOff val="1288722"/>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AA023-D845-2742-8939-68C9AF0EC860}">
      <dsp:nvSpPr>
        <dsp:cNvPr id="0" name=""/>
        <dsp:cNvSpPr/>
      </dsp:nvSpPr>
      <dsp:spPr>
        <a:xfrm>
          <a:off x="0" y="966323"/>
          <a:ext cx="8838237"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Literature review</a:t>
          </a:r>
          <a:endParaRPr lang="en-US" sz="2700" kern="1200"/>
        </a:p>
      </dsp:txBody>
      <dsp:txXfrm>
        <a:off x="0" y="966323"/>
        <a:ext cx="8838237" cy="963497"/>
      </dsp:txXfrm>
    </dsp:sp>
    <dsp:sp modelId="{2D57E28F-4FF7-AD41-B4A3-C053EEC94F56}">
      <dsp:nvSpPr>
        <dsp:cNvPr id="0" name=""/>
        <dsp:cNvSpPr/>
      </dsp:nvSpPr>
      <dsp:spPr>
        <a:xfrm>
          <a:off x="0" y="1929820"/>
          <a:ext cx="8838237"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B47BC-AC22-5D40-985A-30F47AF618F7}">
      <dsp:nvSpPr>
        <dsp:cNvPr id="0" name=""/>
        <dsp:cNvSpPr/>
      </dsp:nvSpPr>
      <dsp:spPr>
        <a:xfrm>
          <a:off x="0" y="1929820"/>
          <a:ext cx="8838237"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The case of Italy (I): inductive analysis</a:t>
          </a:r>
          <a:endParaRPr lang="en-US" sz="2700" kern="1200"/>
        </a:p>
      </dsp:txBody>
      <dsp:txXfrm>
        <a:off x="0" y="1929820"/>
        <a:ext cx="8838237" cy="963497"/>
      </dsp:txXfrm>
    </dsp:sp>
    <dsp:sp modelId="{6783FAE4-A4C6-3044-BAB7-6CB83F1E78E0}">
      <dsp:nvSpPr>
        <dsp:cNvPr id="0" name=""/>
        <dsp:cNvSpPr/>
      </dsp:nvSpPr>
      <dsp:spPr>
        <a:xfrm>
          <a:off x="0" y="2893318"/>
          <a:ext cx="8838237" cy="0"/>
        </a:xfrm>
        <a:prstGeom prst="line">
          <a:avLst/>
        </a:prstGeom>
        <a:solidFill>
          <a:schemeClr val="accent2">
            <a:hueOff val="3866168"/>
            <a:satOff val="-11096"/>
            <a:lumOff val="-17765"/>
            <a:alphaOff val="0"/>
          </a:schemeClr>
        </a:solidFill>
        <a:ln w="19050" cap="flat" cmpd="sng" algn="ctr">
          <a:solidFill>
            <a:schemeClr val="accent2">
              <a:hueOff val="3866168"/>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B3F08-BF54-854E-A5A7-5AFD12A61D93}">
      <dsp:nvSpPr>
        <dsp:cNvPr id="0" name=""/>
        <dsp:cNvSpPr/>
      </dsp:nvSpPr>
      <dsp:spPr>
        <a:xfrm>
          <a:off x="0" y="2893318"/>
          <a:ext cx="8838237"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A theoretical framework</a:t>
          </a:r>
          <a:endParaRPr lang="en-US" sz="2700" kern="1200" dirty="0"/>
        </a:p>
      </dsp:txBody>
      <dsp:txXfrm>
        <a:off x="0" y="2893318"/>
        <a:ext cx="8838237" cy="963497"/>
      </dsp:txXfrm>
    </dsp:sp>
    <dsp:sp modelId="{31768761-39C8-8C4B-A919-66DD571F638D}">
      <dsp:nvSpPr>
        <dsp:cNvPr id="0" name=""/>
        <dsp:cNvSpPr/>
      </dsp:nvSpPr>
      <dsp:spPr>
        <a:xfrm>
          <a:off x="0" y="3856816"/>
          <a:ext cx="8838237" cy="0"/>
        </a:xfrm>
        <a:prstGeom prst="line">
          <a:avLst/>
        </a:prstGeom>
        <a:solidFill>
          <a:schemeClr val="accent2">
            <a:hueOff val="5154890"/>
            <a:satOff val="-14794"/>
            <a:lumOff val="-23687"/>
            <a:alphaOff val="0"/>
          </a:schemeClr>
        </a:solidFill>
        <a:ln w="19050" cap="flat" cmpd="sng" algn="ctr">
          <a:solidFill>
            <a:schemeClr val="accent2">
              <a:hueOff val="5154890"/>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213DD-E7E9-3C46-97B9-B89E10C807D4}">
      <dsp:nvSpPr>
        <dsp:cNvPr id="0" name=""/>
        <dsp:cNvSpPr/>
      </dsp:nvSpPr>
      <dsp:spPr>
        <a:xfrm>
          <a:off x="0" y="3856816"/>
          <a:ext cx="8838237"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The case of Italy (II): deductive analysis, «</a:t>
          </a:r>
          <a:r>
            <a:rPr lang="en-GB" sz="2700" i="1" kern="1200" dirty="0"/>
            <a:t>la </a:t>
          </a:r>
          <a:r>
            <a:rPr lang="en-GB" sz="2700" i="1" kern="1200" dirty="0" err="1"/>
            <a:t>legge</a:t>
          </a:r>
          <a:r>
            <a:rPr lang="en-GB" sz="2700" i="1" kern="1200" dirty="0"/>
            <a:t> </a:t>
          </a:r>
          <a:r>
            <a:rPr lang="en-GB" sz="2700" i="1" kern="1200" dirty="0" err="1"/>
            <a:t>navale</a:t>
          </a:r>
          <a:r>
            <a:rPr lang="en-GB" sz="2700" kern="1200" dirty="0"/>
            <a:t>»</a:t>
          </a:r>
          <a:endParaRPr lang="en-US" sz="2700" kern="1200" dirty="0"/>
        </a:p>
      </dsp:txBody>
      <dsp:txXfrm>
        <a:off x="0" y="3856816"/>
        <a:ext cx="8838237" cy="963497"/>
      </dsp:txXfrm>
    </dsp:sp>
    <dsp:sp modelId="{4F290405-3D5F-0C4C-A704-C99CCE097A43}">
      <dsp:nvSpPr>
        <dsp:cNvPr id="0" name=""/>
        <dsp:cNvSpPr/>
      </dsp:nvSpPr>
      <dsp:spPr>
        <a:xfrm>
          <a:off x="0" y="4820313"/>
          <a:ext cx="8838237" cy="0"/>
        </a:xfrm>
        <a:prstGeom prst="line">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CF0F1-219C-2242-9BEA-9337B1E71F6D}">
      <dsp:nvSpPr>
        <dsp:cNvPr id="0" name=""/>
        <dsp:cNvSpPr/>
      </dsp:nvSpPr>
      <dsp:spPr>
        <a:xfrm>
          <a:off x="0" y="4820313"/>
          <a:ext cx="8838237"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Conclusions</a:t>
          </a:r>
          <a:endParaRPr lang="en-US" sz="2700" kern="1200"/>
        </a:p>
      </dsp:txBody>
      <dsp:txXfrm>
        <a:off x="0" y="4820313"/>
        <a:ext cx="8838237" cy="963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8DA3E-9DCD-3B4A-AE7C-C84DF271707C}">
      <dsp:nvSpPr>
        <dsp:cNvPr id="0" name=""/>
        <dsp:cNvSpPr/>
      </dsp:nvSpPr>
      <dsp:spPr>
        <a:xfrm>
          <a:off x="0" y="151097"/>
          <a:ext cx="6949440" cy="269758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First, to the (underdeveloped) literature on Italian defense policy</a:t>
          </a:r>
        </a:p>
      </dsp:txBody>
      <dsp:txXfrm>
        <a:off x="131685" y="282782"/>
        <a:ext cx="6686070" cy="2434211"/>
      </dsp:txXfrm>
    </dsp:sp>
    <dsp:sp modelId="{6F0CF299-1DFB-B744-833A-8D1A974A863A}">
      <dsp:nvSpPr>
        <dsp:cNvPr id="0" name=""/>
        <dsp:cNvSpPr/>
      </dsp:nvSpPr>
      <dsp:spPr>
        <a:xfrm>
          <a:off x="0" y="2937958"/>
          <a:ext cx="6949440" cy="2697581"/>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Second, to the broader debate on military innovation by offering a tool to understand how innovation occurs, focusing on the conditions behind “armed forces’ bargaining power”</a:t>
          </a:r>
        </a:p>
      </dsp:txBody>
      <dsp:txXfrm>
        <a:off x="131685" y="3069643"/>
        <a:ext cx="6686070" cy="2434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E6DEF-C7F8-4048-BA84-F5421CDF69DD}">
      <dsp:nvSpPr>
        <dsp:cNvPr id="0" name=""/>
        <dsp:cNvSpPr/>
      </dsp:nvSpPr>
      <dsp:spPr>
        <a:xfrm>
          <a:off x="1261" y="393494"/>
          <a:ext cx="4428354" cy="28120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83F83-22FE-CC4D-A5FC-1FD39D222F8C}">
      <dsp:nvSpPr>
        <dsp:cNvPr id="0" name=""/>
        <dsp:cNvSpPr/>
      </dsp:nvSpPr>
      <dsp:spPr>
        <a:xfrm>
          <a:off x="493301" y="860931"/>
          <a:ext cx="4428354" cy="28120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Drivers of military innovation:</a:t>
          </a:r>
          <a:r>
            <a:rPr lang="it-IT" sz="2500" kern="1200"/>
            <a:t> </a:t>
          </a:r>
          <a:r>
            <a:rPr lang="en-US" sz="2500" i="1" kern="1200"/>
            <a:t>politics, ideology and finance rather than military necessity </a:t>
          </a:r>
          <a:r>
            <a:rPr lang="it-IT" sz="2500" kern="1200"/>
            <a:t>(Bury and Catignani 2019, 701)</a:t>
          </a:r>
          <a:endParaRPr lang="en-US" sz="2500" kern="1200"/>
        </a:p>
      </dsp:txBody>
      <dsp:txXfrm>
        <a:off x="575662" y="943292"/>
        <a:ext cx="4263632" cy="2647282"/>
      </dsp:txXfrm>
    </dsp:sp>
    <dsp:sp modelId="{D65DC808-397D-4649-95A5-1BB6429AC232}">
      <dsp:nvSpPr>
        <dsp:cNvPr id="0" name=""/>
        <dsp:cNvSpPr/>
      </dsp:nvSpPr>
      <dsp:spPr>
        <a:xfrm>
          <a:off x="5413694" y="393494"/>
          <a:ext cx="4428354" cy="28120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8743D-45B8-424D-896F-9E225745BA37}">
      <dsp:nvSpPr>
        <dsp:cNvPr id="0" name=""/>
        <dsp:cNvSpPr/>
      </dsp:nvSpPr>
      <dsp:spPr>
        <a:xfrm>
          <a:off x="5905734" y="860931"/>
          <a:ext cx="4428354" cy="28120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Under what conditions do Armed Forces successfully promote military innovation? What are the conditions of a successful</a:t>
          </a:r>
          <a:r>
            <a:rPr lang="en-US" sz="2500" i="1" kern="1200"/>
            <a:t> “armed forces’ bargaining power</a:t>
          </a:r>
          <a:r>
            <a:rPr lang="en-US" sz="2500" kern="1200"/>
            <a:t>”?</a:t>
          </a:r>
        </a:p>
      </dsp:txBody>
      <dsp:txXfrm>
        <a:off x="5988095" y="943292"/>
        <a:ext cx="4263632" cy="2647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77651-762B-B546-BCC1-F8D1F401AEA5}">
      <dsp:nvSpPr>
        <dsp:cNvPr id="0" name=""/>
        <dsp:cNvSpPr/>
      </dsp:nvSpPr>
      <dsp:spPr>
        <a:xfrm>
          <a:off x="0" y="488463"/>
          <a:ext cx="8683857" cy="15701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This manuscript looks at the military innovation of armed forces, unpacking the different trajectories of services involved – at different pace – on the field, investigating the interplay of different – civil and military - actors and their interests and preferences.</a:t>
          </a:r>
        </a:p>
      </dsp:txBody>
      <dsp:txXfrm>
        <a:off x="76648" y="565111"/>
        <a:ext cx="8530561" cy="1416844"/>
      </dsp:txXfrm>
    </dsp:sp>
    <dsp:sp modelId="{B4E33936-59F1-D74B-B496-EF15CB1E3CF8}">
      <dsp:nvSpPr>
        <dsp:cNvPr id="0" name=""/>
        <dsp:cNvSpPr/>
      </dsp:nvSpPr>
      <dsp:spPr>
        <a:xfrm>
          <a:off x="0" y="2121963"/>
          <a:ext cx="8683857" cy="1570140"/>
        </a:xfrm>
        <a:prstGeom prst="round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Exploratory research design. Case of Italy: military activism, variation, constraints (finance, culture)</a:t>
          </a:r>
        </a:p>
      </dsp:txBody>
      <dsp:txXfrm>
        <a:off x="76648" y="2198611"/>
        <a:ext cx="8530561" cy="1416844"/>
      </dsp:txXfrm>
    </dsp:sp>
    <dsp:sp modelId="{ED6F0E27-B897-654C-88C7-F258CEDEAAB0}">
      <dsp:nvSpPr>
        <dsp:cNvPr id="0" name=""/>
        <dsp:cNvSpPr/>
      </dsp:nvSpPr>
      <dsp:spPr>
        <a:xfrm>
          <a:off x="0" y="3755464"/>
          <a:ext cx="8683857" cy="1570140"/>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Sources, semi-structured interviews with retired general officers and defense experts, official documents, parliamentary debates, and specialized defense publications such as </a:t>
          </a:r>
          <a:r>
            <a:rPr lang="en-US" sz="2200" i="1" kern="1200" dirty="0"/>
            <a:t>Rivista </a:t>
          </a:r>
          <a:r>
            <a:rPr lang="en-US" sz="2200" i="1" kern="1200" dirty="0" err="1"/>
            <a:t>Italiana</a:t>
          </a:r>
          <a:r>
            <a:rPr lang="en-US" sz="2200" i="1" kern="1200" dirty="0"/>
            <a:t> </a:t>
          </a:r>
          <a:r>
            <a:rPr lang="en-US" sz="2200" i="1" kern="1200" dirty="0" err="1"/>
            <a:t>Difesa</a:t>
          </a:r>
          <a:r>
            <a:rPr lang="en-US" sz="2200" kern="1200" dirty="0"/>
            <a:t>, </a:t>
          </a:r>
          <a:r>
            <a:rPr lang="en-US" sz="2200" i="1" kern="1200" dirty="0"/>
            <a:t>Panorama </a:t>
          </a:r>
          <a:r>
            <a:rPr lang="en-US" sz="2200" i="1" kern="1200" dirty="0" err="1"/>
            <a:t>Difesa</a:t>
          </a:r>
          <a:r>
            <a:rPr lang="en-US" sz="2200" kern="1200" dirty="0"/>
            <a:t>, </a:t>
          </a:r>
          <a:r>
            <a:rPr lang="en-US" sz="2200" i="1" kern="1200" dirty="0"/>
            <a:t>Rivista Militare</a:t>
          </a:r>
          <a:r>
            <a:rPr lang="en-US" sz="2200" kern="1200" dirty="0"/>
            <a:t>, </a:t>
          </a:r>
          <a:r>
            <a:rPr lang="en-US" sz="2200" i="1" kern="1200" dirty="0"/>
            <a:t>Rivista Aeronautica</a:t>
          </a:r>
          <a:r>
            <a:rPr lang="en-US" sz="2200" kern="1200" dirty="0"/>
            <a:t>, and </a:t>
          </a:r>
          <a:r>
            <a:rPr lang="en-US" sz="2200" i="1" kern="1200" dirty="0"/>
            <a:t>JP4</a:t>
          </a:r>
          <a:r>
            <a:rPr lang="it-IT" sz="2200" kern="1200" dirty="0"/>
            <a:t>  </a:t>
          </a:r>
          <a:endParaRPr lang="en-US" sz="2200" kern="1200" dirty="0"/>
        </a:p>
      </dsp:txBody>
      <dsp:txXfrm>
        <a:off x="76648" y="3832112"/>
        <a:ext cx="8530561" cy="1416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DE525-4409-B540-BEB6-1E8B8ECD7DC1}">
      <dsp:nvSpPr>
        <dsp:cNvPr id="0" name=""/>
        <dsp:cNvSpPr/>
      </dsp:nvSpPr>
      <dsp:spPr>
        <a:xfrm>
          <a:off x="0" y="0"/>
          <a:ext cx="86670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FBCB57-2D76-644F-A9FA-DED575A492E3}">
      <dsp:nvSpPr>
        <dsp:cNvPr id="0" name=""/>
        <dsp:cNvSpPr/>
      </dsp:nvSpPr>
      <dsp:spPr>
        <a:xfrm>
          <a:off x="0" y="0"/>
          <a:ext cx="8667040" cy="144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Drivers of innovation: threats, culture, civil-military relations, adaptation, emulation and international alliances. </a:t>
          </a:r>
          <a:endParaRPr lang="en-US" sz="2200" kern="1200"/>
        </a:p>
      </dsp:txBody>
      <dsp:txXfrm>
        <a:off x="0" y="0"/>
        <a:ext cx="8667040" cy="1447037"/>
      </dsp:txXfrm>
    </dsp:sp>
    <dsp:sp modelId="{473E3FD4-6C9C-4C47-9570-8DC1A4DBE28D}">
      <dsp:nvSpPr>
        <dsp:cNvPr id="0" name=""/>
        <dsp:cNvSpPr/>
      </dsp:nvSpPr>
      <dsp:spPr>
        <a:xfrm>
          <a:off x="0" y="1447037"/>
          <a:ext cx="8667040"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3BB52-5731-0741-BA14-7DC6D2EA9CA7}">
      <dsp:nvSpPr>
        <dsp:cNvPr id="0" name=""/>
        <dsp:cNvSpPr/>
      </dsp:nvSpPr>
      <dsp:spPr>
        <a:xfrm>
          <a:off x="0" y="1447037"/>
          <a:ext cx="8667040" cy="144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a:t>
          </a:r>
          <a:r>
            <a:rPr lang="en-US" sz="2200" i="1" kern="1200"/>
            <a:t>Rather than spending energy on a grand theory of all military innovation at all times everywhere, we need to focus on specified sets of explanations for some types of innovation</a:t>
          </a:r>
          <a:r>
            <a:rPr lang="it-IT" sz="2200" kern="1200"/>
            <a:t> </a:t>
          </a:r>
          <a:r>
            <a:rPr lang="en-US" sz="2200" i="1" kern="1200"/>
            <a:t>under certain conditions” </a:t>
          </a:r>
          <a:r>
            <a:rPr lang="en-US" sz="2200" kern="1200"/>
            <a:t>(Laksmana 2017, 348)</a:t>
          </a:r>
        </a:p>
      </dsp:txBody>
      <dsp:txXfrm>
        <a:off x="0" y="1447037"/>
        <a:ext cx="8667040" cy="1447037"/>
      </dsp:txXfrm>
    </dsp:sp>
    <dsp:sp modelId="{D2A2D0AA-A7B6-EB4D-AFD1-F2E456D44D0D}">
      <dsp:nvSpPr>
        <dsp:cNvPr id="0" name=""/>
        <dsp:cNvSpPr/>
      </dsp:nvSpPr>
      <dsp:spPr>
        <a:xfrm>
          <a:off x="0" y="2894075"/>
          <a:ext cx="8667040" cy="0"/>
        </a:xfrm>
        <a:prstGeom prst="line">
          <a:avLst/>
        </a:prstGeom>
        <a:solidFill>
          <a:schemeClr val="accent2">
            <a:hueOff val="4295742"/>
            <a:satOff val="-12329"/>
            <a:lumOff val="-19739"/>
            <a:alphaOff val="0"/>
          </a:schemeClr>
        </a:solidFill>
        <a:ln w="19050" cap="flat" cmpd="sng" algn="ctr">
          <a:solidFill>
            <a:schemeClr val="accent2">
              <a:hueOff val="4295742"/>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38062-FCEA-6D42-97CA-9DF71C5B2D80}">
      <dsp:nvSpPr>
        <dsp:cNvPr id="0" name=""/>
        <dsp:cNvSpPr/>
      </dsp:nvSpPr>
      <dsp:spPr>
        <a:xfrm>
          <a:off x="0" y="2894075"/>
          <a:ext cx="8667040" cy="144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Our framework combines organizational theory and party politics to explain how military change depends on political approval.</a:t>
          </a:r>
          <a:endParaRPr lang="en-US" sz="2200" kern="1200" dirty="0"/>
        </a:p>
      </dsp:txBody>
      <dsp:txXfrm>
        <a:off x="0" y="2894075"/>
        <a:ext cx="8667040" cy="1447037"/>
      </dsp:txXfrm>
    </dsp:sp>
    <dsp:sp modelId="{B8213E63-DCD2-AB40-BB69-876D5033E9AE}">
      <dsp:nvSpPr>
        <dsp:cNvPr id="0" name=""/>
        <dsp:cNvSpPr/>
      </dsp:nvSpPr>
      <dsp:spPr>
        <a:xfrm>
          <a:off x="0" y="4341114"/>
          <a:ext cx="8667040" cy="0"/>
        </a:xfrm>
        <a:prstGeom prst="line">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0C36D-6FF1-524C-A419-74AA968CBFA4}">
      <dsp:nvSpPr>
        <dsp:cNvPr id="0" name=""/>
        <dsp:cNvSpPr/>
      </dsp:nvSpPr>
      <dsp:spPr>
        <a:xfrm>
          <a:off x="0" y="4341113"/>
          <a:ext cx="8667040" cy="144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Scope conditions: focus on civil-mil relations, the requests of transformation by armed forces of a middle power in the phases of incubation and implementation</a:t>
          </a:r>
          <a:endParaRPr lang="en-US" sz="2200" kern="1200"/>
        </a:p>
      </dsp:txBody>
      <dsp:txXfrm>
        <a:off x="0" y="4341113"/>
        <a:ext cx="8667040" cy="14470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B8F15-9F06-1943-8FD0-031DAB22BE0A}">
      <dsp:nvSpPr>
        <dsp:cNvPr id="0" name=""/>
        <dsp:cNvSpPr/>
      </dsp:nvSpPr>
      <dsp:spPr>
        <a:xfrm>
          <a:off x="0" y="0"/>
          <a:ext cx="780508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A1DD6-85F8-BB4A-9900-CDBEB78570D7}">
      <dsp:nvSpPr>
        <dsp:cNvPr id="0" name=""/>
        <dsp:cNvSpPr/>
      </dsp:nvSpPr>
      <dsp:spPr>
        <a:xfrm>
          <a:off x="0" y="0"/>
          <a:ext cx="7805083"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t>Key Argument: Innovation succeeds when military proposals –- </a:t>
          </a:r>
          <a:r>
            <a:rPr lang="en-GB" sz="2300" b="1" i="1" kern="1200" dirty="0"/>
            <a:t>align</a:t>
          </a:r>
          <a:r>
            <a:rPr lang="en-GB" sz="2300" b="1" kern="1200" dirty="0"/>
            <a:t> with governing parties’ interests.</a:t>
          </a:r>
          <a:endParaRPr lang="en-US" sz="2300" kern="1200" dirty="0"/>
        </a:p>
      </dsp:txBody>
      <dsp:txXfrm>
        <a:off x="0" y="0"/>
        <a:ext cx="7805083" cy="1446659"/>
      </dsp:txXfrm>
    </dsp:sp>
    <dsp:sp modelId="{39117AB2-A204-CA4D-9C63-CAC92C9E87A8}">
      <dsp:nvSpPr>
        <dsp:cNvPr id="0" name=""/>
        <dsp:cNvSpPr/>
      </dsp:nvSpPr>
      <dsp:spPr>
        <a:xfrm>
          <a:off x="0" y="1446659"/>
          <a:ext cx="7805083"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CE083-B916-474F-8F78-6E2DA5D11261}">
      <dsp:nvSpPr>
        <dsp:cNvPr id="0" name=""/>
        <dsp:cNvSpPr/>
      </dsp:nvSpPr>
      <dsp:spPr>
        <a:xfrm>
          <a:off x="0" y="1446659"/>
          <a:ext cx="7805083"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Parties: logic of political survival. Armed forces: resources</a:t>
          </a:r>
        </a:p>
        <a:p>
          <a:pPr marL="0" lvl="0" indent="0" algn="l" defTabSz="1022350">
            <a:lnSpc>
              <a:spcPct val="90000"/>
            </a:lnSpc>
            <a:spcBef>
              <a:spcPct val="0"/>
            </a:spcBef>
            <a:spcAft>
              <a:spcPct val="35000"/>
            </a:spcAft>
            <a:buNone/>
          </a:pPr>
          <a:r>
            <a:rPr lang="en-US" sz="2300" b="0" i="0" kern="1200" dirty="0"/>
            <a:t>Process of alliance-building among key-actors within the wider defence policy community (Zisk)</a:t>
          </a:r>
        </a:p>
      </dsp:txBody>
      <dsp:txXfrm>
        <a:off x="0" y="1446659"/>
        <a:ext cx="7805083" cy="1446659"/>
      </dsp:txXfrm>
    </dsp:sp>
    <dsp:sp modelId="{77C8A499-2758-1A49-BD9A-2E240E3E29C2}">
      <dsp:nvSpPr>
        <dsp:cNvPr id="0" name=""/>
        <dsp:cNvSpPr/>
      </dsp:nvSpPr>
      <dsp:spPr>
        <a:xfrm>
          <a:off x="0" y="2893318"/>
          <a:ext cx="7805083" cy="0"/>
        </a:xfrm>
        <a:prstGeom prst="line">
          <a:avLst/>
        </a:prstGeom>
        <a:solidFill>
          <a:schemeClr val="accent2">
            <a:hueOff val="4295742"/>
            <a:satOff val="-12329"/>
            <a:lumOff val="-19739"/>
            <a:alphaOff val="0"/>
          </a:schemeClr>
        </a:solidFill>
        <a:ln w="19050" cap="flat" cmpd="sng" algn="ctr">
          <a:solidFill>
            <a:schemeClr val="accent2">
              <a:hueOff val="4295742"/>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F7D46-DECD-704D-99B6-5E427B72BD79}">
      <dsp:nvSpPr>
        <dsp:cNvPr id="0" name=""/>
        <dsp:cNvSpPr/>
      </dsp:nvSpPr>
      <dsp:spPr>
        <a:xfrm>
          <a:off x="0" y="2893318"/>
          <a:ext cx="7805083"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t>Conditions of “armed forces’ successful bargaining power”: </a:t>
          </a:r>
          <a:r>
            <a:rPr lang="en-GB" sz="2300" kern="1200" dirty="0"/>
            <a:t>parties support salient proposed innovation that fits with political landscape, allowing overcoming constraints</a:t>
          </a:r>
          <a:endParaRPr lang="en-US" sz="2300" kern="1200" dirty="0"/>
        </a:p>
      </dsp:txBody>
      <dsp:txXfrm>
        <a:off x="0" y="2893318"/>
        <a:ext cx="7805083" cy="1446659"/>
      </dsp:txXfrm>
    </dsp:sp>
    <dsp:sp modelId="{E9EE6BD1-EACC-2B46-9E31-C8FE4426F88F}">
      <dsp:nvSpPr>
        <dsp:cNvPr id="0" name=""/>
        <dsp:cNvSpPr/>
      </dsp:nvSpPr>
      <dsp:spPr>
        <a:xfrm>
          <a:off x="0" y="4339978"/>
          <a:ext cx="7805083" cy="0"/>
        </a:xfrm>
        <a:prstGeom prst="line">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53560-6A37-3948-9305-DF4020379742}">
      <dsp:nvSpPr>
        <dsp:cNvPr id="0" name=""/>
        <dsp:cNvSpPr/>
      </dsp:nvSpPr>
      <dsp:spPr>
        <a:xfrm>
          <a:off x="0" y="4339978"/>
          <a:ext cx="7805083"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Role of individuals and domestic actors (industry)</a:t>
          </a:r>
          <a:endParaRPr lang="en-US" sz="2300" kern="1200"/>
        </a:p>
      </dsp:txBody>
      <dsp:txXfrm>
        <a:off x="0" y="4339978"/>
        <a:ext cx="7805083" cy="14466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4462-83E8-F2B0-BB0E-3E45AE25A2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9DD420-BA5C-C43B-8ACF-D6BA40015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BDE473-8513-BE8E-BD10-E7E660715C14}"/>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5" name="Footer Placeholder 4">
            <a:extLst>
              <a:ext uri="{FF2B5EF4-FFF2-40B4-BE49-F238E27FC236}">
                <a16:creationId xmlns:a16="http://schemas.microsoft.com/office/drawing/2014/main" id="{414A729E-CDF0-05C0-3586-632247C50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BD458-7DA2-B4A0-E1F0-FA2BF5DBA262}"/>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343873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07FC-383D-88FF-6778-D7A7DD4FB4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628E4E-450B-E1D8-D0FF-9E36A5EFD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52E98-CA22-B5A4-5D15-0D7B9A2D906F}"/>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5" name="Footer Placeholder 4">
            <a:extLst>
              <a:ext uri="{FF2B5EF4-FFF2-40B4-BE49-F238E27FC236}">
                <a16:creationId xmlns:a16="http://schemas.microsoft.com/office/drawing/2014/main" id="{699D5EA3-925F-D1DE-FC34-6C6D74F96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8DD90-CDB8-5971-141A-7F9E54CA70D9}"/>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169054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F36C4-970F-6A28-914A-B7B9F166C5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256C4D-6C06-DFF9-FDFA-87D114EE22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973FC-C831-8291-D7A5-0C3D7FB72796}"/>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5" name="Footer Placeholder 4">
            <a:extLst>
              <a:ext uri="{FF2B5EF4-FFF2-40B4-BE49-F238E27FC236}">
                <a16:creationId xmlns:a16="http://schemas.microsoft.com/office/drawing/2014/main" id="{8083D108-C58C-B3AD-52C7-D5FC76165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84DEA-5F0F-3837-09C3-E3B054EC7D5C}"/>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76160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AE16-7AA0-D7AB-4881-96F2310E7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E4B67-E7EA-BD08-C3D6-08AA4E797E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7175E-07B5-64E7-852A-2BC8CA8FB76F}"/>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5" name="Footer Placeholder 4">
            <a:extLst>
              <a:ext uri="{FF2B5EF4-FFF2-40B4-BE49-F238E27FC236}">
                <a16:creationId xmlns:a16="http://schemas.microsoft.com/office/drawing/2014/main" id="{9EBA2F92-D276-EE9D-0FD8-EE25FD081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0D978-ADE7-8FEC-4B98-C925EC6BA69B}"/>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19961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974B-926D-0DD1-853C-A537BA78FE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D4E417-03CC-6E05-5CA1-DF464328C2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43BF1E-6E1B-6A33-E6CB-45B8CB4EBFAD}"/>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5" name="Footer Placeholder 4">
            <a:extLst>
              <a:ext uri="{FF2B5EF4-FFF2-40B4-BE49-F238E27FC236}">
                <a16:creationId xmlns:a16="http://schemas.microsoft.com/office/drawing/2014/main" id="{9B2F6D40-C8DA-1534-6373-2E4D36B9F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C379B-34F9-4C44-05AA-6D81BC0B7BA1}"/>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274317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4DBE-0BDB-67E0-BB33-1A6DC2800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0B6D4-E6B7-C6E4-73DE-FF232895B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B12B9-6C4E-100E-3511-6688505D4A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55667A-3BA0-DEE6-948D-4B32FB4102B3}"/>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6" name="Footer Placeholder 5">
            <a:extLst>
              <a:ext uri="{FF2B5EF4-FFF2-40B4-BE49-F238E27FC236}">
                <a16:creationId xmlns:a16="http://schemas.microsoft.com/office/drawing/2014/main" id="{DA6164E5-F1DA-B689-D67A-A99971AAD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A7FAD-10B1-286F-D43C-6A9C18450BEF}"/>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45407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5075-3D19-C8A2-1DA7-883E5D01D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19F09-2D9C-063F-281E-18B8C9DE9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A4019-5485-5F94-4835-A2C47E9DD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27AF3-9121-06E0-C51A-17E00EAA0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EA1B74-3C59-DF4F-8739-563540805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6E0DC3-4FE6-BBDE-5DF2-EEDA6C7CC884}"/>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8" name="Footer Placeholder 7">
            <a:extLst>
              <a:ext uri="{FF2B5EF4-FFF2-40B4-BE49-F238E27FC236}">
                <a16:creationId xmlns:a16="http://schemas.microsoft.com/office/drawing/2014/main" id="{542D203B-9E3E-AFBB-4A7C-DFB5FAA4CD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0B6C0-0C58-B9FF-D9F4-D8234F2E3320}"/>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297914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2DE7-8723-8131-25DE-ADE8C05C94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0F7F9B-723C-DF20-19CC-17401D19A52C}"/>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4" name="Footer Placeholder 3">
            <a:extLst>
              <a:ext uri="{FF2B5EF4-FFF2-40B4-BE49-F238E27FC236}">
                <a16:creationId xmlns:a16="http://schemas.microsoft.com/office/drawing/2014/main" id="{11F3B7ED-7280-955E-967B-E5D230A168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590CD-44AC-02E8-D3FA-9DCE882F4689}"/>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238054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B7E89-5BDD-74E3-E67F-6AF72392BFDA}"/>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3" name="Footer Placeholder 2">
            <a:extLst>
              <a:ext uri="{FF2B5EF4-FFF2-40B4-BE49-F238E27FC236}">
                <a16:creationId xmlns:a16="http://schemas.microsoft.com/office/drawing/2014/main" id="{D28D8F4A-0C55-6D0C-AD46-7641FB412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470A84-2B9B-A145-157F-72B0F4D6F46A}"/>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245734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98E1-E75A-E712-D3C2-68E8FF1AC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01DAFC-2792-6003-FC6E-64C1119E4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19CBF-50FB-6DC9-250C-3D049337B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2146C-81E8-B0E7-8698-41435420B579}"/>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6" name="Footer Placeholder 5">
            <a:extLst>
              <a:ext uri="{FF2B5EF4-FFF2-40B4-BE49-F238E27FC236}">
                <a16:creationId xmlns:a16="http://schemas.microsoft.com/office/drawing/2014/main" id="{77FE0959-7E9A-2569-4A1F-3BFA8159C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AB8FE-337C-600C-CB64-079D988C0B39}"/>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231600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9037-D700-3B38-6C1E-2A68166E2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BB48A2-B825-C2D5-F9C3-3E4029FC4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7CA924-9767-DA8C-90FB-85CE4A82E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12641-513A-986A-CF99-D1FD62B869B0}"/>
              </a:ext>
            </a:extLst>
          </p:cNvPr>
          <p:cNvSpPr>
            <a:spLocks noGrp="1"/>
          </p:cNvSpPr>
          <p:nvPr>
            <p:ph type="dt" sz="half" idx="10"/>
          </p:nvPr>
        </p:nvSpPr>
        <p:spPr/>
        <p:txBody>
          <a:bodyPr/>
          <a:lstStyle/>
          <a:p>
            <a:fld id="{FCEA1C6E-2BBF-44C0-BDA4-402AA2D2FD1C}" type="datetimeFigureOut">
              <a:rPr lang="en-US" smtClean="0"/>
              <a:t>7/4/25</a:t>
            </a:fld>
            <a:endParaRPr lang="en-US"/>
          </a:p>
        </p:txBody>
      </p:sp>
      <p:sp>
        <p:nvSpPr>
          <p:cNvPr id="6" name="Footer Placeholder 5">
            <a:extLst>
              <a:ext uri="{FF2B5EF4-FFF2-40B4-BE49-F238E27FC236}">
                <a16:creationId xmlns:a16="http://schemas.microsoft.com/office/drawing/2014/main" id="{4A803BB5-3A93-959F-4783-7C46148B9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4BF35-F815-8F9B-2594-1E612EAAFD6E}"/>
              </a:ext>
            </a:extLst>
          </p:cNvPr>
          <p:cNvSpPr>
            <a:spLocks noGrp="1"/>
          </p:cNvSpPr>
          <p:nvPr>
            <p:ph type="sldNum" sz="quarter" idx="12"/>
          </p:nvPr>
        </p:nvSpPr>
        <p:spPr/>
        <p:txBody>
          <a:bodyPr/>
          <a:lstStyle/>
          <a:p>
            <a:fld id="{5992A922-4375-4ED5-8961-CD43C138B3D0}" type="slidenum">
              <a:rPr lang="en-US" smtClean="0"/>
              <a:t>‹N›</a:t>
            </a:fld>
            <a:endParaRPr lang="en-US"/>
          </a:p>
        </p:txBody>
      </p:sp>
    </p:spTree>
    <p:extLst>
      <p:ext uri="{BB962C8B-B14F-4D97-AF65-F5344CB8AC3E}">
        <p14:creationId xmlns:p14="http://schemas.microsoft.com/office/powerpoint/2010/main" val="73322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6E34E-39E4-11D9-7D73-9F0D15C99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4EA40-5480-8CBC-1914-BC5A0EA54C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A2C9D-7366-5F23-0222-FBC92245B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EA1C6E-2BBF-44C0-BDA4-402AA2D2FD1C}" type="datetimeFigureOut">
              <a:rPr lang="en-US" smtClean="0"/>
              <a:t>7/4/25</a:t>
            </a:fld>
            <a:endParaRPr lang="en-US"/>
          </a:p>
        </p:txBody>
      </p:sp>
      <p:sp>
        <p:nvSpPr>
          <p:cNvPr id="5" name="Footer Placeholder 4">
            <a:extLst>
              <a:ext uri="{FF2B5EF4-FFF2-40B4-BE49-F238E27FC236}">
                <a16:creationId xmlns:a16="http://schemas.microsoft.com/office/drawing/2014/main" id="{CCFBB671-1CBB-8404-0B1D-2A5EF32E3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36EFDD-CDA7-42B5-744B-91B0116DB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92A922-4375-4ED5-8961-CD43C138B3D0}" type="slidenum">
              <a:rPr lang="en-US" smtClean="0"/>
              <a:t>‹N›</a:t>
            </a:fld>
            <a:endParaRPr lang="en-US"/>
          </a:p>
        </p:txBody>
      </p:sp>
    </p:spTree>
    <p:extLst>
      <p:ext uri="{BB962C8B-B14F-4D97-AF65-F5344CB8AC3E}">
        <p14:creationId xmlns:p14="http://schemas.microsoft.com/office/powerpoint/2010/main" val="41533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aliandefence.or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04D04CA3-5A1A-BAC2-91D9-94F894B16C55}"/>
              </a:ext>
            </a:extLst>
          </p:cNvPr>
          <p:cNvPicPr>
            <a:picLocks noChangeAspect="1"/>
          </p:cNvPicPr>
          <p:nvPr/>
        </p:nvPicPr>
        <p:blipFill>
          <a:blip r:embed="rId2"/>
          <a:stretch>
            <a:fillRect/>
          </a:stretch>
        </p:blipFill>
        <p:spPr>
          <a:xfrm>
            <a:off x="1289303" y="1733248"/>
            <a:ext cx="9613397" cy="985371"/>
          </a:xfrm>
          <a:prstGeom prst="rect">
            <a:avLst/>
          </a:prstGeom>
        </p:spPr>
      </p:pic>
      <p:sp>
        <p:nvSpPr>
          <p:cNvPr id="26"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A1C0E-64E2-8754-3979-6388E6C73D17}"/>
              </a:ext>
            </a:extLst>
          </p:cNvPr>
          <p:cNvSpPr>
            <a:spLocks noGrp="1"/>
          </p:cNvSpPr>
          <p:nvPr>
            <p:ph type="ctrTitle"/>
          </p:nvPr>
        </p:nvSpPr>
        <p:spPr>
          <a:xfrm>
            <a:off x="1194301" y="3014134"/>
            <a:ext cx="8921672" cy="1713305"/>
          </a:xfrm>
        </p:spPr>
        <p:txBody>
          <a:bodyPr anchor="b">
            <a:normAutofit/>
          </a:bodyPr>
          <a:lstStyle/>
          <a:p>
            <a:pPr algn="l"/>
            <a:r>
              <a:rPr lang="en-GB" sz="3200" dirty="0"/>
              <a:t>Comfortably numb? Political Alignment and Military Innovation: </a:t>
            </a:r>
            <a:br>
              <a:rPr lang="en-GB" sz="3200" dirty="0"/>
            </a:br>
            <a:r>
              <a:rPr lang="en-GB" sz="3200" dirty="0"/>
              <a:t>The Italian Armed Forces in the Post–Cold War Era</a:t>
            </a:r>
            <a:endParaRPr lang="en-US" sz="3200" dirty="0"/>
          </a:p>
        </p:txBody>
      </p:sp>
      <p:sp>
        <p:nvSpPr>
          <p:cNvPr id="3" name="Subtitle 2">
            <a:extLst>
              <a:ext uri="{FF2B5EF4-FFF2-40B4-BE49-F238E27FC236}">
                <a16:creationId xmlns:a16="http://schemas.microsoft.com/office/drawing/2014/main" id="{1AAC4209-FE58-9722-AB7B-4D242EDA1D1E}"/>
              </a:ext>
            </a:extLst>
          </p:cNvPr>
          <p:cNvSpPr>
            <a:spLocks noGrp="1"/>
          </p:cNvSpPr>
          <p:nvPr>
            <p:ph type="subTitle" idx="1"/>
          </p:nvPr>
        </p:nvSpPr>
        <p:spPr>
          <a:xfrm>
            <a:off x="1194301" y="4936067"/>
            <a:ext cx="7321298" cy="753165"/>
          </a:xfrm>
        </p:spPr>
        <p:txBody>
          <a:bodyPr anchor="t">
            <a:noAutofit/>
          </a:bodyPr>
          <a:lstStyle/>
          <a:p>
            <a:pPr algn="l"/>
            <a:r>
              <a:rPr lang="en-GB" dirty="0"/>
              <a:t>Matteo Mazziotti di Celso (Università di Genova)</a:t>
            </a:r>
            <a:br>
              <a:rPr lang="en-GB" dirty="0"/>
            </a:br>
            <a:r>
              <a:rPr lang="en-GB" dirty="0"/>
              <a:t>Fabrizio Coticchia (Università di Genova)</a:t>
            </a:r>
          </a:p>
          <a:p>
            <a:pPr algn="l"/>
            <a:r>
              <a:rPr lang="en-US" dirty="0">
                <a:hlinkClick r:id="rId3"/>
              </a:rPr>
              <a:t>https://www.italiandefence.org</a:t>
            </a:r>
            <a:r>
              <a:rPr lang="en-US" dirty="0"/>
              <a:t> </a:t>
            </a:r>
          </a:p>
        </p:txBody>
      </p:sp>
    </p:spTree>
    <p:extLst>
      <p:ext uri="{BB962C8B-B14F-4D97-AF65-F5344CB8AC3E}">
        <p14:creationId xmlns:p14="http://schemas.microsoft.com/office/powerpoint/2010/main" val="370795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53CF6-DBA0-DD1C-6927-E952607D8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8E1EE-C77E-7FBF-4D99-28F986A9E008}"/>
              </a:ext>
            </a:extLst>
          </p:cNvPr>
          <p:cNvSpPr>
            <a:spLocks noGrp="1"/>
          </p:cNvSpPr>
          <p:nvPr>
            <p:ph type="title"/>
          </p:nvPr>
        </p:nvSpPr>
        <p:spPr/>
        <p:txBody>
          <a:bodyPr/>
          <a:lstStyle/>
          <a:p>
            <a:r>
              <a:rPr lang="en-GB" dirty="0"/>
              <a:t>The Army – Operationally Driven Innovation</a:t>
            </a:r>
            <a:endParaRPr lang="en-US" dirty="0"/>
          </a:p>
        </p:txBody>
      </p:sp>
      <p:sp>
        <p:nvSpPr>
          <p:cNvPr id="3" name="Content Placeholder 2">
            <a:extLst>
              <a:ext uri="{FF2B5EF4-FFF2-40B4-BE49-F238E27FC236}">
                <a16:creationId xmlns:a16="http://schemas.microsoft.com/office/drawing/2014/main" id="{56002B14-27A8-12B4-1C38-D86C1CBC277B}"/>
              </a:ext>
            </a:extLst>
          </p:cNvPr>
          <p:cNvSpPr>
            <a:spLocks noGrp="1"/>
          </p:cNvSpPr>
          <p:nvPr>
            <p:ph idx="1"/>
          </p:nvPr>
        </p:nvSpPr>
        <p:spPr/>
        <p:txBody>
          <a:bodyPr>
            <a:normAutofit/>
          </a:bodyPr>
          <a:lstStyle/>
          <a:p>
            <a:r>
              <a:rPr lang="en-US" dirty="0"/>
              <a:t>The Army focused on asymmetric warfare: Somalia, Lebanon, Afghanistan, Iraq.</a:t>
            </a:r>
          </a:p>
          <a:p>
            <a:r>
              <a:rPr lang="en-US" dirty="0"/>
              <a:t>Innovations driven by deployment needs:</a:t>
            </a:r>
          </a:p>
          <a:p>
            <a:pPr lvl="1"/>
            <a:r>
              <a:rPr lang="en-US" dirty="0"/>
              <a:t>VTLM Lince, </a:t>
            </a:r>
            <a:r>
              <a:rPr lang="en-US" dirty="0" err="1"/>
              <a:t>Freccia</a:t>
            </a:r>
            <a:r>
              <a:rPr lang="en-US" dirty="0"/>
              <a:t>, </a:t>
            </a:r>
            <a:r>
              <a:rPr lang="en-US" dirty="0" err="1"/>
              <a:t>Centauro</a:t>
            </a:r>
            <a:r>
              <a:rPr lang="en-US" dirty="0"/>
              <a:t>, A129 </a:t>
            </a:r>
            <a:r>
              <a:rPr lang="en-US" dirty="0" err="1"/>
              <a:t>Mangusta</a:t>
            </a:r>
            <a:r>
              <a:rPr lang="en-US" dirty="0"/>
              <a:t>.</a:t>
            </a:r>
          </a:p>
          <a:p>
            <a:pPr lvl="1"/>
            <a:r>
              <a:rPr lang="en-US" dirty="0"/>
              <a:t>Counter-IED, light forces, special forces.</a:t>
            </a:r>
          </a:p>
          <a:p>
            <a:r>
              <a:rPr lang="en-US" dirty="0"/>
              <a:t>Minimal political support for heavy platforms: </a:t>
            </a:r>
            <a:r>
              <a:rPr lang="en-US" dirty="0" err="1"/>
              <a:t>Ariete</a:t>
            </a:r>
            <a:r>
              <a:rPr lang="en-US" dirty="0"/>
              <a:t> tank, Dardo IFV.</a:t>
            </a:r>
          </a:p>
          <a:p>
            <a:r>
              <a:rPr lang="en-US" dirty="0"/>
              <a:t>No successful “land forces law”; partial failure of Forza NEC.</a:t>
            </a:r>
          </a:p>
          <a:p>
            <a:r>
              <a:rPr lang="en-US" dirty="0"/>
              <a:t>Result: effective but technologically lagging force.</a:t>
            </a:r>
          </a:p>
        </p:txBody>
      </p:sp>
    </p:spTree>
    <p:extLst>
      <p:ext uri="{BB962C8B-B14F-4D97-AF65-F5344CB8AC3E}">
        <p14:creationId xmlns:p14="http://schemas.microsoft.com/office/powerpoint/2010/main" val="279239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BCF5B-19DE-8F81-6C7C-B3DAE9EB1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08114-39FF-94D0-23A4-CD39E465A252}"/>
              </a:ext>
            </a:extLst>
          </p:cNvPr>
          <p:cNvSpPr>
            <a:spLocks noGrp="1"/>
          </p:cNvSpPr>
          <p:nvPr>
            <p:ph type="title"/>
          </p:nvPr>
        </p:nvSpPr>
        <p:spPr/>
        <p:txBody>
          <a:bodyPr/>
          <a:lstStyle/>
          <a:p>
            <a:r>
              <a:rPr lang="en-GB" dirty="0"/>
              <a:t>Navy and Air Force – Strategic and Industrial Drivers</a:t>
            </a:r>
            <a:endParaRPr lang="en-US" dirty="0"/>
          </a:p>
        </p:txBody>
      </p:sp>
      <p:sp>
        <p:nvSpPr>
          <p:cNvPr id="3" name="Content Placeholder 2">
            <a:extLst>
              <a:ext uri="{FF2B5EF4-FFF2-40B4-BE49-F238E27FC236}">
                <a16:creationId xmlns:a16="http://schemas.microsoft.com/office/drawing/2014/main" id="{62C1A30B-367E-7ED4-3B52-ABDD3131DE05}"/>
              </a:ext>
            </a:extLst>
          </p:cNvPr>
          <p:cNvSpPr>
            <a:spLocks noGrp="1"/>
          </p:cNvSpPr>
          <p:nvPr>
            <p:ph idx="1"/>
          </p:nvPr>
        </p:nvSpPr>
        <p:spPr/>
        <p:txBody>
          <a:bodyPr>
            <a:normAutofit lnSpcReduction="10000"/>
          </a:bodyPr>
          <a:lstStyle/>
          <a:p>
            <a:pPr marL="0" indent="0">
              <a:buNone/>
            </a:pPr>
            <a:r>
              <a:rPr lang="en-GB" b="1" dirty="0"/>
              <a:t>Navy:</a:t>
            </a:r>
            <a:endParaRPr lang="en-GB" dirty="0"/>
          </a:p>
          <a:p>
            <a:r>
              <a:rPr lang="en-GB" dirty="0"/>
              <a:t>Less engaged operationally, but politically successful.</a:t>
            </a:r>
          </a:p>
          <a:p>
            <a:r>
              <a:rPr lang="en-GB" dirty="0"/>
              <a:t>Built broad capabilities: LHDs, frigates, submarines, dual-use framing.</a:t>
            </a:r>
          </a:p>
          <a:p>
            <a:r>
              <a:rPr lang="en-GB" dirty="0"/>
              <a:t>Strong industrial base (Fincantieri) and maritime geography helped secure resources.</a:t>
            </a:r>
          </a:p>
          <a:p>
            <a:r>
              <a:rPr lang="en-GB" b="1" dirty="0"/>
              <a:t>Air Force:</a:t>
            </a:r>
            <a:endParaRPr lang="en-GB" dirty="0"/>
          </a:p>
          <a:p>
            <a:r>
              <a:rPr lang="en-GB" dirty="0"/>
              <a:t>Shaped by industrial policy and US ties (e.g., F-35, Typhoon, KC-767).</a:t>
            </a:r>
          </a:p>
          <a:p>
            <a:r>
              <a:rPr lang="en-GB" dirty="0"/>
              <a:t>High-tech systems prioritized over battlefield feedback.</a:t>
            </a:r>
          </a:p>
        </p:txBody>
      </p:sp>
    </p:spTree>
    <p:extLst>
      <p:ext uri="{BB962C8B-B14F-4D97-AF65-F5344CB8AC3E}">
        <p14:creationId xmlns:p14="http://schemas.microsoft.com/office/powerpoint/2010/main" val="160997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3D1146-9913-8234-BF87-B91A520538F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05B57-40E1-1F83-01A0-A80488A06AEF}"/>
              </a:ext>
            </a:extLst>
          </p:cNvPr>
          <p:cNvSpPr>
            <a:spLocks noGrp="1"/>
          </p:cNvSpPr>
          <p:nvPr>
            <p:ph type="title"/>
          </p:nvPr>
        </p:nvSpPr>
        <p:spPr>
          <a:xfrm>
            <a:off x="296883" y="548638"/>
            <a:ext cx="2588821" cy="5788152"/>
          </a:xfrm>
        </p:spPr>
        <p:txBody>
          <a:bodyPr anchor="ctr">
            <a:normAutofit/>
          </a:bodyPr>
          <a:lstStyle/>
          <a:p>
            <a:r>
              <a:rPr lang="en-US" sz="2800" dirty="0"/>
              <a:t>A Theoretical Framework – Political Alignment (I)</a:t>
            </a:r>
          </a:p>
        </p:txBody>
      </p:sp>
      <p:graphicFrame>
        <p:nvGraphicFramePr>
          <p:cNvPr id="5" name="Content Placeholder 2">
            <a:extLst>
              <a:ext uri="{FF2B5EF4-FFF2-40B4-BE49-F238E27FC236}">
                <a16:creationId xmlns:a16="http://schemas.microsoft.com/office/drawing/2014/main" id="{2288F098-F94E-72AE-F12F-648F23C53294}"/>
              </a:ext>
            </a:extLst>
          </p:cNvPr>
          <p:cNvGraphicFramePr>
            <a:graphicFrameLocks noGrp="1"/>
          </p:cNvGraphicFramePr>
          <p:nvPr>
            <p:ph idx="1"/>
            <p:extLst>
              <p:ext uri="{D42A27DB-BD31-4B8C-83A1-F6EECF244321}">
                <p14:modId xmlns:p14="http://schemas.microsoft.com/office/powerpoint/2010/main" val="2664616726"/>
              </p:ext>
            </p:extLst>
          </p:nvPr>
        </p:nvGraphicFramePr>
        <p:xfrm>
          <a:off x="3325091" y="547126"/>
          <a:ext cx="8667040" cy="578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35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FF4469-A358-DDFD-1A10-16553CD6C338}"/>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F5B6D-6407-FD60-23B7-7D7807367BD8}"/>
              </a:ext>
            </a:extLst>
          </p:cNvPr>
          <p:cNvSpPr>
            <a:spLocks noGrp="1"/>
          </p:cNvSpPr>
          <p:nvPr>
            <p:ph type="title"/>
          </p:nvPr>
        </p:nvSpPr>
        <p:spPr>
          <a:xfrm>
            <a:off x="612649" y="548638"/>
            <a:ext cx="2439309" cy="4534001"/>
          </a:xfrm>
        </p:spPr>
        <p:txBody>
          <a:bodyPr anchor="ctr">
            <a:normAutofit/>
          </a:bodyPr>
          <a:lstStyle/>
          <a:p>
            <a:r>
              <a:rPr lang="en-US" sz="3200" dirty="0"/>
              <a:t>A Theoretical Framework – Political Alignment (II)</a:t>
            </a:r>
          </a:p>
        </p:txBody>
      </p:sp>
      <p:graphicFrame>
        <p:nvGraphicFramePr>
          <p:cNvPr id="5" name="Content Placeholder 2">
            <a:extLst>
              <a:ext uri="{FF2B5EF4-FFF2-40B4-BE49-F238E27FC236}">
                <a16:creationId xmlns:a16="http://schemas.microsoft.com/office/drawing/2014/main" id="{3D6D0AFE-66B0-B85C-0168-3685ED5B5C3C}"/>
              </a:ext>
            </a:extLst>
          </p:cNvPr>
          <p:cNvGraphicFramePr>
            <a:graphicFrameLocks noGrp="1"/>
          </p:cNvGraphicFramePr>
          <p:nvPr>
            <p:ph idx="1"/>
            <p:extLst>
              <p:ext uri="{D42A27DB-BD31-4B8C-83A1-F6EECF244321}">
                <p14:modId xmlns:p14="http://schemas.microsoft.com/office/powerpoint/2010/main" val="2876182978"/>
              </p:ext>
            </p:extLst>
          </p:nvPr>
        </p:nvGraphicFramePr>
        <p:xfrm>
          <a:off x="3752603" y="548640"/>
          <a:ext cx="7805083"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63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B0BA-D545-AB2A-9FFB-D730B7F0341A}"/>
              </a:ext>
            </a:extLst>
          </p:cNvPr>
          <p:cNvSpPr>
            <a:spLocks noGrp="1"/>
          </p:cNvSpPr>
          <p:nvPr>
            <p:ph type="title"/>
          </p:nvPr>
        </p:nvSpPr>
        <p:spPr>
          <a:xfrm>
            <a:off x="902525" y="249382"/>
            <a:ext cx="11686308" cy="1325563"/>
          </a:xfrm>
        </p:spPr>
        <p:txBody>
          <a:bodyPr>
            <a:normAutofit/>
          </a:bodyPr>
          <a:lstStyle/>
          <a:p>
            <a:r>
              <a:rPr lang="en-GB" sz="3600" dirty="0"/>
              <a:t>Italian case (2</a:t>
            </a:r>
            <a:r>
              <a:rPr lang="en-GB" sz="3600" baseline="30000" dirty="0"/>
              <a:t>nd</a:t>
            </a:r>
            <a:r>
              <a:rPr lang="en-GB" sz="3600" dirty="0"/>
              <a:t> part)</a:t>
            </a:r>
            <a:br>
              <a:rPr lang="en-GB" sz="3600" dirty="0"/>
            </a:br>
            <a:r>
              <a:rPr lang="en-GB" sz="3600" dirty="0"/>
              <a:t>A plausibility probe</a:t>
            </a:r>
            <a:endParaRPr lang="en-US" sz="3600" dirty="0"/>
          </a:p>
        </p:txBody>
      </p:sp>
      <p:pic>
        <p:nvPicPr>
          <p:cNvPr id="1026" name="Picture 2" descr="Fincantieri, le attività del colosso italiano per la rivoluzione dei  cantieri – I Focus di Shipmag">
            <a:extLst>
              <a:ext uri="{FF2B5EF4-FFF2-40B4-BE49-F238E27FC236}">
                <a16:creationId xmlns:a16="http://schemas.microsoft.com/office/drawing/2014/main" id="{EA298F2B-2687-2E7D-1FB2-3D6944EC0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580" y="249382"/>
            <a:ext cx="4025343" cy="22681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249479-9D75-017E-F3E9-B032F97AF6CE}"/>
              </a:ext>
            </a:extLst>
          </p:cNvPr>
          <p:cNvSpPr txBox="1">
            <a:spLocks/>
          </p:cNvSpPr>
          <p:nvPr/>
        </p:nvSpPr>
        <p:spPr>
          <a:xfrm>
            <a:off x="0" y="2164763"/>
            <a:ext cx="1153094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The 2014 “Naval Law”</a:t>
            </a:r>
          </a:p>
          <a:p>
            <a:pPr marL="0" indent="0" algn="ctr">
              <a:buFont typeface="Arial" panose="020B0604020202020204" pitchFamily="34" charset="0"/>
              <a:buNone/>
            </a:pPr>
            <a:endParaRPr lang="en-GB" dirty="0"/>
          </a:p>
          <a:p>
            <a:pPr marL="0" indent="0" algn="ctr">
              <a:buNone/>
            </a:pPr>
            <a:r>
              <a:rPr lang="en-GB" dirty="0"/>
              <a:t>Puzzling: financial austerity, pacifist public opinion, political reluctance after the failure of “the war on terror”, expensive platforms, limited engagement of the Navy (in comparison to the Army, which still required new assets) in missions abroad, innovation generally linked with “unified” civil-military relations</a:t>
            </a:r>
          </a:p>
          <a:p>
            <a:pPr marL="0" indent="0" algn="ctr">
              <a:buNone/>
            </a:pPr>
            <a:endParaRPr lang="en-GB" dirty="0"/>
          </a:p>
          <a:p>
            <a:pPr marL="0" indent="0" algn="ctr">
              <a:buNone/>
            </a:pPr>
            <a:r>
              <a:rPr lang="en-GB" dirty="0"/>
              <a:t> Alignment political landscape – proposed innovation: advanced narrative on the innovation that fits with the political and cultural context (salient issue, political survival), support by the industry, active innovation entrepreneurs in the decision-making process</a:t>
            </a:r>
          </a:p>
        </p:txBody>
      </p:sp>
    </p:spTree>
    <p:extLst>
      <p:ext uri="{BB962C8B-B14F-4D97-AF65-F5344CB8AC3E}">
        <p14:creationId xmlns:p14="http://schemas.microsoft.com/office/powerpoint/2010/main" val="137409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0D16-7687-857E-DE54-0C1C00E1E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4DADC-2E77-D515-ECEC-ED6E494B61F9}"/>
              </a:ext>
            </a:extLst>
          </p:cNvPr>
          <p:cNvSpPr>
            <a:spLocks noGrp="1"/>
          </p:cNvSpPr>
          <p:nvPr>
            <p:ph type="title"/>
          </p:nvPr>
        </p:nvSpPr>
        <p:spPr/>
        <p:txBody>
          <a:bodyPr/>
          <a:lstStyle/>
          <a:p>
            <a:r>
              <a:rPr lang="en-GB" dirty="0"/>
              <a:t>The program</a:t>
            </a:r>
            <a:endParaRPr lang="en-US" dirty="0"/>
          </a:p>
        </p:txBody>
      </p:sp>
      <p:pic>
        <p:nvPicPr>
          <p:cNvPr id="2052" name="Picture 4" descr="PPA: Pattugliatori Polivalenti di Altura - Marina Militare">
            <a:extLst>
              <a:ext uri="{FF2B5EF4-FFF2-40B4-BE49-F238E27FC236}">
                <a16:creationId xmlns:a16="http://schemas.microsoft.com/office/drawing/2014/main" id="{211271A1-9C46-626E-2BDB-475E3474D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728" y="1583033"/>
            <a:ext cx="3697553" cy="19773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SS: Logistic Support Ship - Marina Militare">
            <a:extLst>
              <a:ext uri="{FF2B5EF4-FFF2-40B4-BE49-F238E27FC236}">
                <a16:creationId xmlns:a16="http://schemas.microsoft.com/office/drawing/2014/main" id="{CEBDF650-407D-66E2-0B8A-2C5D0037B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29066"/>
            <a:ext cx="5271030" cy="19773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HD: Landing Helo Dock - Marina Militare">
            <a:extLst>
              <a:ext uri="{FF2B5EF4-FFF2-40B4-BE49-F238E27FC236}">
                <a16:creationId xmlns:a16="http://schemas.microsoft.com/office/drawing/2014/main" id="{3B7D1E74-C892-ACBF-C117-2B9318572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1311073"/>
            <a:ext cx="4762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I VIS PACEM, PARA BELLUM: Le Unità Navali Polifunzionali ad Alta Velocità ( UNPAV) Angelo Cabrini P420 e Tullio Tedeschi P421">
            <a:extLst>
              <a:ext uri="{FF2B5EF4-FFF2-40B4-BE49-F238E27FC236}">
                <a16:creationId xmlns:a16="http://schemas.microsoft.com/office/drawing/2014/main" id="{6ED5A45E-8F39-A871-5CB4-38CBCDFBE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2802" y="4579306"/>
            <a:ext cx="3401962" cy="184981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6B25AA2-1DAE-9C89-B85E-35ADCDEF98C9}"/>
              </a:ext>
            </a:extLst>
          </p:cNvPr>
          <p:cNvSpPr txBox="1">
            <a:spLocks/>
          </p:cNvSpPr>
          <p:nvPr/>
        </p:nvSpPr>
        <p:spPr>
          <a:xfrm>
            <a:off x="2211499" y="3413794"/>
            <a:ext cx="2662087" cy="430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6 x PPA  (</a:t>
            </a:r>
            <a:r>
              <a:rPr lang="en-GB" sz="1800" dirty="0">
                <a:sym typeface="Symbol" panose="05050102010706020507" pitchFamily="18" charset="2"/>
              </a:rPr>
              <a:t> € 3.500 </a:t>
            </a:r>
            <a:r>
              <a:rPr lang="en-GB" sz="1800" dirty="0" err="1">
                <a:sym typeface="Symbol" panose="05050102010706020507" pitchFamily="18" charset="2"/>
              </a:rPr>
              <a:t>mln</a:t>
            </a:r>
            <a:r>
              <a:rPr lang="en-GB" sz="1800" dirty="0">
                <a:sym typeface="Symbol" panose="05050102010706020507" pitchFamily="18" charset="2"/>
              </a:rPr>
              <a:t>)</a:t>
            </a:r>
            <a:endParaRPr lang="en-GB" sz="1800" dirty="0"/>
          </a:p>
        </p:txBody>
      </p:sp>
      <p:sp>
        <p:nvSpPr>
          <p:cNvPr id="5" name="Content Placeholder 2">
            <a:extLst>
              <a:ext uri="{FF2B5EF4-FFF2-40B4-BE49-F238E27FC236}">
                <a16:creationId xmlns:a16="http://schemas.microsoft.com/office/drawing/2014/main" id="{CE6E54D7-6B25-C07B-3D16-948104E46198}"/>
              </a:ext>
            </a:extLst>
          </p:cNvPr>
          <p:cNvSpPr txBox="1">
            <a:spLocks/>
          </p:cNvSpPr>
          <p:nvPr/>
        </p:nvSpPr>
        <p:spPr>
          <a:xfrm>
            <a:off x="2211498" y="6091079"/>
            <a:ext cx="2219633" cy="430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1 x LSS (</a:t>
            </a:r>
            <a:r>
              <a:rPr lang="en-GB" sz="1800" dirty="0">
                <a:sym typeface="Symbol" panose="05050102010706020507" pitchFamily="18" charset="2"/>
              </a:rPr>
              <a:t> € 376 </a:t>
            </a:r>
            <a:r>
              <a:rPr lang="en-GB" sz="1800" dirty="0" err="1">
                <a:sym typeface="Symbol" panose="05050102010706020507" pitchFamily="18" charset="2"/>
              </a:rPr>
              <a:t>mln</a:t>
            </a:r>
            <a:r>
              <a:rPr lang="en-GB" sz="1800" dirty="0">
                <a:sym typeface="Symbol" panose="05050102010706020507" pitchFamily="18" charset="2"/>
              </a:rPr>
              <a:t>)</a:t>
            </a:r>
            <a:endParaRPr lang="en-GB" sz="1800" dirty="0"/>
          </a:p>
        </p:txBody>
      </p:sp>
      <p:sp>
        <p:nvSpPr>
          <p:cNvPr id="6" name="Content Placeholder 2">
            <a:extLst>
              <a:ext uri="{FF2B5EF4-FFF2-40B4-BE49-F238E27FC236}">
                <a16:creationId xmlns:a16="http://schemas.microsoft.com/office/drawing/2014/main" id="{407561C6-096D-BBC1-E1BD-6F53B14D13DD}"/>
              </a:ext>
            </a:extLst>
          </p:cNvPr>
          <p:cNvSpPr txBox="1">
            <a:spLocks/>
          </p:cNvSpPr>
          <p:nvPr/>
        </p:nvSpPr>
        <p:spPr>
          <a:xfrm>
            <a:off x="7551785" y="3639188"/>
            <a:ext cx="2644885" cy="430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1 x LHD (</a:t>
            </a:r>
            <a:r>
              <a:rPr lang="en-GB" sz="1800" dirty="0">
                <a:sym typeface="Symbol" panose="05050102010706020507" pitchFamily="18" charset="2"/>
              </a:rPr>
              <a:t> € 1.171 </a:t>
            </a:r>
            <a:r>
              <a:rPr lang="en-GB" sz="1800" dirty="0" err="1">
                <a:sym typeface="Symbol" panose="05050102010706020507" pitchFamily="18" charset="2"/>
              </a:rPr>
              <a:t>mln</a:t>
            </a:r>
            <a:r>
              <a:rPr lang="en-GB" sz="1800" dirty="0">
                <a:sym typeface="Symbol" panose="05050102010706020507" pitchFamily="18" charset="2"/>
              </a:rPr>
              <a:t>)</a:t>
            </a:r>
            <a:endParaRPr lang="en-GB" sz="1800" dirty="0"/>
          </a:p>
        </p:txBody>
      </p:sp>
      <p:sp>
        <p:nvSpPr>
          <p:cNvPr id="7" name="Content Placeholder 2">
            <a:extLst>
              <a:ext uri="{FF2B5EF4-FFF2-40B4-BE49-F238E27FC236}">
                <a16:creationId xmlns:a16="http://schemas.microsoft.com/office/drawing/2014/main" id="{64482A42-976A-B51E-48C8-7310EE76F89A}"/>
              </a:ext>
            </a:extLst>
          </p:cNvPr>
          <p:cNvSpPr txBox="1">
            <a:spLocks/>
          </p:cNvSpPr>
          <p:nvPr/>
        </p:nvSpPr>
        <p:spPr>
          <a:xfrm>
            <a:off x="7544410" y="6062255"/>
            <a:ext cx="2644885" cy="4306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2 x UNPAV (</a:t>
            </a:r>
            <a:r>
              <a:rPr lang="en-GB" sz="1800" dirty="0">
                <a:sym typeface="Symbol" panose="05050102010706020507" pitchFamily="18" charset="2"/>
              </a:rPr>
              <a:t> € 42 </a:t>
            </a:r>
            <a:r>
              <a:rPr lang="en-GB" sz="1800" dirty="0" err="1">
                <a:sym typeface="Symbol" panose="05050102010706020507" pitchFamily="18" charset="2"/>
              </a:rPr>
              <a:t>mln</a:t>
            </a:r>
            <a:r>
              <a:rPr lang="en-GB" sz="1800" dirty="0">
                <a:sym typeface="Symbol" panose="05050102010706020507" pitchFamily="18" charset="2"/>
              </a:rPr>
              <a:t>)</a:t>
            </a:r>
            <a:endParaRPr lang="en-GB" sz="1800" dirty="0"/>
          </a:p>
        </p:txBody>
      </p:sp>
      <p:sp>
        <p:nvSpPr>
          <p:cNvPr id="8" name="Content Placeholder 2">
            <a:extLst>
              <a:ext uri="{FF2B5EF4-FFF2-40B4-BE49-F238E27FC236}">
                <a16:creationId xmlns:a16="http://schemas.microsoft.com/office/drawing/2014/main" id="{C531A099-96BB-6926-735F-779991676EA7}"/>
              </a:ext>
            </a:extLst>
          </p:cNvPr>
          <p:cNvSpPr txBox="1">
            <a:spLocks/>
          </p:cNvSpPr>
          <p:nvPr/>
        </p:nvSpPr>
        <p:spPr>
          <a:xfrm>
            <a:off x="5083277" y="3775587"/>
            <a:ext cx="2356996" cy="741963"/>
          </a:xfrm>
          <a:prstGeom prst="ellipse">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t>TOT: </a:t>
            </a:r>
            <a:r>
              <a:rPr lang="en-GB" sz="1800" b="1" dirty="0">
                <a:sym typeface="Symbol" panose="05050102010706020507" pitchFamily="18" charset="2"/>
              </a:rPr>
              <a:t>€  </a:t>
            </a:r>
            <a:r>
              <a:rPr lang="en-GB" sz="1800" b="1" dirty="0"/>
              <a:t>5,4 </a:t>
            </a:r>
            <a:r>
              <a:rPr lang="en-GB" sz="1800" b="1" dirty="0" err="1"/>
              <a:t>mld</a:t>
            </a:r>
            <a:endParaRPr lang="en-GB" sz="1800" b="1" dirty="0"/>
          </a:p>
        </p:txBody>
      </p:sp>
    </p:spTree>
    <p:extLst>
      <p:ext uri="{BB962C8B-B14F-4D97-AF65-F5344CB8AC3E}">
        <p14:creationId xmlns:p14="http://schemas.microsoft.com/office/powerpoint/2010/main" val="336502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B6592-550C-AB44-70A4-13E3DFB11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AA741-D292-F23A-1106-3F658E3BF379}"/>
              </a:ext>
            </a:extLst>
          </p:cNvPr>
          <p:cNvSpPr>
            <a:spLocks noGrp="1"/>
          </p:cNvSpPr>
          <p:nvPr>
            <p:ph type="title"/>
          </p:nvPr>
        </p:nvSpPr>
        <p:spPr/>
        <p:txBody>
          <a:bodyPr/>
          <a:lstStyle/>
          <a:p>
            <a:r>
              <a:rPr lang="en-US" dirty="0"/>
              <a:t>The exceptional nature of the 2014 Naval Law</a:t>
            </a:r>
          </a:p>
        </p:txBody>
      </p:sp>
      <p:sp>
        <p:nvSpPr>
          <p:cNvPr id="3" name="Content Placeholder 2">
            <a:extLst>
              <a:ext uri="{FF2B5EF4-FFF2-40B4-BE49-F238E27FC236}">
                <a16:creationId xmlns:a16="http://schemas.microsoft.com/office/drawing/2014/main" id="{52B6B67A-24C9-9E1A-952C-B021854EF1E0}"/>
              </a:ext>
            </a:extLst>
          </p:cNvPr>
          <p:cNvSpPr>
            <a:spLocks noGrp="1"/>
          </p:cNvSpPr>
          <p:nvPr>
            <p:ph idx="1"/>
          </p:nvPr>
        </p:nvSpPr>
        <p:spPr/>
        <p:txBody>
          <a:bodyPr>
            <a:normAutofit fontScale="92500" lnSpcReduction="20000"/>
          </a:bodyPr>
          <a:lstStyle/>
          <a:p>
            <a:r>
              <a:rPr lang="en-GB" b="1" dirty="0"/>
              <a:t>Unprecedented in Scope and Timing:</a:t>
            </a:r>
            <a:endParaRPr lang="en-GB" dirty="0"/>
          </a:p>
          <a:p>
            <a:r>
              <a:rPr lang="en-GB" b="1" dirty="0"/>
              <a:t>Cost:</a:t>
            </a:r>
            <a:r>
              <a:rPr lang="en-GB" dirty="0"/>
              <a:t> €5.4 billion—over 25% of the total armed forces budget in 2014 (~€20 billion).</a:t>
            </a:r>
          </a:p>
          <a:p>
            <a:r>
              <a:rPr lang="en-GB" b="1" dirty="0"/>
              <a:t>Scale:</a:t>
            </a:r>
            <a:r>
              <a:rPr lang="en-GB" dirty="0"/>
              <a:t> Authorization of 10 ships (plus 4 optional) in a single act—rare even in Europe.</a:t>
            </a:r>
          </a:p>
          <a:p>
            <a:r>
              <a:rPr lang="en-GB" b="1" dirty="0"/>
              <a:t>Relative Need:</a:t>
            </a:r>
            <a:r>
              <a:rPr lang="en-GB" dirty="0"/>
              <a:t> Despite real underfunding, the </a:t>
            </a:r>
            <a:r>
              <a:rPr lang="en-GB" b="1" dirty="0"/>
              <a:t>Army</a:t>
            </a:r>
            <a:r>
              <a:rPr lang="en-GB" dirty="0"/>
              <a:t> was more operationally stretched and worse funded.</a:t>
            </a:r>
          </a:p>
          <a:p>
            <a:r>
              <a:rPr lang="en-GB" b="1" dirty="0"/>
              <a:t>Political Context:</a:t>
            </a:r>
            <a:endParaRPr lang="en-GB" dirty="0"/>
          </a:p>
          <a:p>
            <a:pPr lvl="1"/>
            <a:r>
              <a:rPr lang="en-GB" dirty="0"/>
              <a:t>Rise of the </a:t>
            </a:r>
            <a:r>
              <a:rPr lang="en-GB" b="1" dirty="0"/>
              <a:t>Five Star Movement</a:t>
            </a:r>
            <a:r>
              <a:rPr lang="en-GB" dirty="0"/>
              <a:t> (25% in 2013 elections), strongly opposed to defence spending.</a:t>
            </a:r>
          </a:p>
          <a:p>
            <a:pPr lvl="1"/>
            <a:r>
              <a:rPr lang="en-GB" b="1" dirty="0"/>
              <a:t>Economic crisis</a:t>
            </a:r>
            <a:r>
              <a:rPr lang="en-GB" dirty="0"/>
              <a:t> ongoing: unemployment at 12.7% (highest since 1977).</a:t>
            </a:r>
          </a:p>
          <a:p>
            <a:pPr lvl="1"/>
            <a:r>
              <a:rPr lang="en-GB" dirty="0"/>
              <a:t>F-35 program </a:t>
            </a:r>
            <a:r>
              <a:rPr lang="en-GB" b="1" dirty="0"/>
              <a:t>temporarily suspended</a:t>
            </a:r>
            <a:r>
              <a:rPr lang="en-GB" dirty="0"/>
              <a:t> months earlier.</a:t>
            </a:r>
          </a:p>
        </p:txBody>
      </p:sp>
      <p:sp>
        <p:nvSpPr>
          <p:cNvPr id="4" name="Rectangle 3">
            <a:extLst>
              <a:ext uri="{FF2B5EF4-FFF2-40B4-BE49-F238E27FC236}">
                <a16:creationId xmlns:a16="http://schemas.microsoft.com/office/drawing/2014/main" id="{11B3A50F-48F3-96A1-A9F7-D812D560D822}"/>
              </a:ext>
            </a:extLst>
          </p:cNvPr>
          <p:cNvSpPr/>
          <p:nvPr/>
        </p:nvSpPr>
        <p:spPr>
          <a:xfrm>
            <a:off x="1366683" y="2104103"/>
            <a:ext cx="9458633" cy="334296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Remarkably, the Navy secured massive funding and procurement approval despite stronger claims from other services and a politically adverse environment. Why?</a:t>
            </a:r>
            <a:endParaRPr lang="en-US" sz="2400" b="1" dirty="0">
              <a:solidFill>
                <a:schemeClr val="tx1"/>
              </a:solidFill>
            </a:endParaRPr>
          </a:p>
        </p:txBody>
      </p:sp>
    </p:spTree>
    <p:extLst>
      <p:ext uri="{BB962C8B-B14F-4D97-AF65-F5344CB8AC3E}">
        <p14:creationId xmlns:p14="http://schemas.microsoft.com/office/powerpoint/2010/main" val="28610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D33B0-D5E5-5A05-4A34-758005F74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69D2A-20AD-9955-8F49-327B14A75965}"/>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44458125-52E2-5AAB-E339-5124CC4C3935}"/>
              </a:ext>
            </a:extLst>
          </p:cNvPr>
          <p:cNvSpPr>
            <a:spLocks noGrp="1"/>
          </p:cNvSpPr>
          <p:nvPr>
            <p:ph idx="1"/>
          </p:nvPr>
        </p:nvSpPr>
        <p:spPr/>
        <p:txBody>
          <a:bodyPr>
            <a:normAutofit/>
          </a:bodyPr>
          <a:lstStyle/>
          <a:p>
            <a:r>
              <a:rPr lang="en-US" b="1" dirty="0"/>
              <a:t>International:</a:t>
            </a:r>
            <a:endParaRPr lang="en-US" dirty="0"/>
          </a:p>
          <a:p>
            <a:pPr lvl="1"/>
            <a:r>
              <a:rPr lang="en-US" b="1" dirty="0"/>
              <a:t>US Pivot to Asia</a:t>
            </a:r>
            <a:r>
              <a:rPr lang="en-US" dirty="0"/>
              <a:t> → Reduced US presence in MENA.</a:t>
            </a:r>
          </a:p>
          <a:p>
            <a:pPr lvl="1"/>
            <a:r>
              <a:rPr lang="en-US" dirty="0"/>
              <a:t>Rising threats: </a:t>
            </a:r>
            <a:r>
              <a:rPr lang="en-US" b="1" dirty="0"/>
              <a:t>ISIS in Iraq/Syria</a:t>
            </a:r>
            <a:r>
              <a:rPr lang="en-US" dirty="0"/>
              <a:t> &amp; </a:t>
            </a:r>
            <a:r>
              <a:rPr lang="en-US" b="1" dirty="0"/>
              <a:t>Russia in Ukraine</a:t>
            </a:r>
            <a:r>
              <a:rPr lang="en-US" dirty="0"/>
              <a:t>.</a:t>
            </a:r>
          </a:p>
          <a:p>
            <a:pPr lvl="1"/>
            <a:r>
              <a:rPr lang="en-US" b="1" dirty="0"/>
              <a:t>NATO (Wales 2014):</a:t>
            </a:r>
            <a:r>
              <a:rPr lang="en-US" dirty="0"/>
              <a:t> 2% GDP &amp; 20% procurement pledges.</a:t>
            </a:r>
          </a:p>
          <a:p>
            <a:r>
              <a:rPr lang="en-US" b="1" dirty="0"/>
              <a:t>Domestic (Italy):</a:t>
            </a:r>
            <a:endParaRPr lang="en-US" dirty="0"/>
          </a:p>
          <a:p>
            <a:pPr lvl="1"/>
            <a:r>
              <a:rPr lang="en-US" b="1" dirty="0"/>
              <a:t>Economic crisis:</a:t>
            </a:r>
            <a:r>
              <a:rPr lang="en-US" dirty="0"/>
              <a:t> –0.1% GDP growth, </a:t>
            </a:r>
            <a:r>
              <a:rPr lang="en-US" b="1" dirty="0"/>
              <a:t>12.7% unemployment</a:t>
            </a:r>
            <a:r>
              <a:rPr lang="en-US" dirty="0"/>
              <a:t>, debt at 132%.</a:t>
            </a:r>
          </a:p>
          <a:p>
            <a:pPr lvl="1"/>
            <a:r>
              <a:rPr lang="en-US" b="1" dirty="0"/>
              <a:t>Political tension:</a:t>
            </a:r>
            <a:r>
              <a:rPr lang="en-US" dirty="0"/>
              <a:t> Rise of </a:t>
            </a:r>
            <a:r>
              <a:rPr lang="en-US" b="1" dirty="0"/>
              <a:t>M5S</a:t>
            </a:r>
            <a:r>
              <a:rPr lang="en-US" dirty="0"/>
              <a:t> (anti-military), fragile </a:t>
            </a:r>
            <a:r>
              <a:rPr lang="en-US" b="1" dirty="0"/>
              <a:t>Renzi coalition</a:t>
            </a:r>
            <a:r>
              <a:rPr lang="en-US" dirty="0"/>
              <a:t>.</a:t>
            </a:r>
          </a:p>
          <a:p>
            <a:pPr lvl="1"/>
            <a:r>
              <a:rPr lang="en-US" b="1" dirty="0"/>
              <a:t>Security focus:</a:t>
            </a:r>
            <a:r>
              <a:rPr lang="en-US" dirty="0"/>
              <a:t> Record </a:t>
            </a:r>
            <a:r>
              <a:rPr lang="en-US" b="1" dirty="0"/>
              <a:t>migration flows</a:t>
            </a:r>
            <a:r>
              <a:rPr lang="en-US" dirty="0"/>
              <a:t> (170,000 arrivals); Navy central in </a:t>
            </a:r>
            <a:r>
              <a:rPr lang="en-US" i="1" dirty="0"/>
              <a:t>Mare Nostrum</a:t>
            </a:r>
            <a:r>
              <a:rPr lang="en-US" dirty="0"/>
              <a:t>/</a:t>
            </a:r>
            <a:r>
              <a:rPr lang="en-US" i="1" dirty="0"/>
              <a:t>Mare Sicuro</a:t>
            </a:r>
            <a:r>
              <a:rPr lang="en-US" dirty="0"/>
              <a:t>.</a:t>
            </a:r>
          </a:p>
        </p:txBody>
      </p:sp>
    </p:spTree>
    <p:extLst>
      <p:ext uri="{BB962C8B-B14F-4D97-AF65-F5344CB8AC3E}">
        <p14:creationId xmlns:p14="http://schemas.microsoft.com/office/powerpoint/2010/main" val="357065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BDFD9-EC0E-DB3D-CA94-DBDFE67A8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71502-4E14-2B45-0260-C25046446F52}"/>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D0216CE0-0CF3-A173-960E-A6E91B351EDB}"/>
              </a:ext>
            </a:extLst>
          </p:cNvPr>
          <p:cNvSpPr>
            <a:spLocks noGrp="1"/>
          </p:cNvSpPr>
          <p:nvPr>
            <p:ph idx="1"/>
          </p:nvPr>
        </p:nvSpPr>
        <p:spPr/>
        <p:txBody>
          <a:bodyPr>
            <a:normAutofit/>
          </a:bodyPr>
          <a:lstStyle/>
          <a:p>
            <a:r>
              <a:rPr lang="en-US" b="1" dirty="0"/>
              <a:t>The military policy</a:t>
            </a:r>
            <a:endParaRPr lang="en-US" dirty="0"/>
          </a:p>
        </p:txBody>
      </p:sp>
      <p:pic>
        <p:nvPicPr>
          <p:cNvPr id="4" name="Picture 3" descr="A graph with orange lines&#10;&#10;AI-generated content may be incorrect.">
            <a:extLst>
              <a:ext uri="{FF2B5EF4-FFF2-40B4-BE49-F238E27FC236}">
                <a16:creationId xmlns:a16="http://schemas.microsoft.com/office/drawing/2014/main" id="{FE08967D-5B75-4BD5-620E-081DD153C0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49"/>
          <a:stretch>
            <a:fillRect/>
          </a:stretch>
        </p:blipFill>
        <p:spPr bwMode="auto">
          <a:xfrm>
            <a:off x="241459" y="2713703"/>
            <a:ext cx="5406356" cy="3028336"/>
          </a:xfrm>
          <a:prstGeom prst="rect">
            <a:avLst/>
          </a:prstGeom>
          <a:noFill/>
          <a:ln>
            <a:noFill/>
          </a:ln>
          <a:extLst>
            <a:ext uri="{53640926-AAD7-44D8-BBD7-CCE9431645EC}">
              <a14:shadowObscured xmlns:a14="http://schemas.microsoft.com/office/drawing/2010/main"/>
            </a:ext>
          </a:extLst>
        </p:spPr>
      </p:pic>
      <p:pic>
        <p:nvPicPr>
          <p:cNvPr id="5" name="Picture 4" descr="A graph of a number of people&#10;&#10;AI-generated content may be incorrect.">
            <a:extLst>
              <a:ext uri="{FF2B5EF4-FFF2-40B4-BE49-F238E27FC236}">
                <a16:creationId xmlns:a16="http://schemas.microsoft.com/office/drawing/2014/main" id="{1451BDF6-9F8D-33CE-04EA-F704B5A134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86"/>
          <a:stretch>
            <a:fillRect/>
          </a:stretch>
        </p:blipFill>
        <p:spPr bwMode="auto">
          <a:xfrm>
            <a:off x="5807761" y="2622754"/>
            <a:ext cx="5504096" cy="31192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318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22CB7-E8B2-99D6-DE3A-113060540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85EC0-4969-6C49-464D-0095DB854068}"/>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4C4017C4-61CB-9C03-EFA9-F264C2F0ACD5}"/>
              </a:ext>
            </a:extLst>
          </p:cNvPr>
          <p:cNvSpPr>
            <a:spLocks noGrp="1"/>
          </p:cNvSpPr>
          <p:nvPr>
            <p:ph idx="1"/>
          </p:nvPr>
        </p:nvSpPr>
        <p:spPr/>
        <p:txBody>
          <a:bodyPr>
            <a:normAutofit/>
          </a:bodyPr>
          <a:lstStyle/>
          <a:p>
            <a:r>
              <a:rPr lang="en-US" b="1" dirty="0"/>
              <a:t>The military policy</a:t>
            </a:r>
            <a:endParaRPr lang="en-US" dirty="0"/>
          </a:p>
        </p:txBody>
      </p:sp>
      <p:pic>
        <p:nvPicPr>
          <p:cNvPr id="6" name="Picture 5" descr="A close-up of a pie chart&#10;&#10;AI-generated content may be incorrect.">
            <a:extLst>
              <a:ext uri="{FF2B5EF4-FFF2-40B4-BE49-F238E27FC236}">
                <a16:creationId xmlns:a16="http://schemas.microsoft.com/office/drawing/2014/main" id="{F08A9B72-93E4-66FA-FD90-9AE9E24E31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590"/>
          <a:stretch>
            <a:fillRect/>
          </a:stretch>
        </p:blipFill>
        <p:spPr bwMode="auto">
          <a:xfrm>
            <a:off x="111330" y="2968455"/>
            <a:ext cx="6375416" cy="2610025"/>
          </a:xfrm>
          <a:prstGeom prst="rect">
            <a:avLst/>
          </a:prstGeom>
          <a:noFill/>
          <a:ln>
            <a:noFill/>
          </a:ln>
          <a:extLst>
            <a:ext uri="{53640926-AAD7-44D8-BBD7-CCE9431645EC}">
              <a14:shadowObscured xmlns:a14="http://schemas.microsoft.com/office/drawing/2010/main"/>
            </a:ext>
          </a:extLst>
        </p:spPr>
      </p:pic>
      <p:pic>
        <p:nvPicPr>
          <p:cNvPr id="7" name="Picture 6" descr="A line graph with numbers and a line&#10;&#10;AI-generated content may be incorrect.">
            <a:extLst>
              <a:ext uri="{FF2B5EF4-FFF2-40B4-BE49-F238E27FC236}">
                <a16:creationId xmlns:a16="http://schemas.microsoft.com/office/drawing/2014/main" id="{B6BF511A-350F-E73E-351E-42DE51AC1E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14"/>
          <a:stretch>
            <a:fillRect/>
          </a:stretch>
        </p:blipFill>
        <p:spPr bwMode="auto">
          <a:xfrm>
            <a:off x="6168014" y="2511155"/>
            <a:ext cx="5504518" cy="3067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1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BF4A618-A4D6-923F-4FD6-8446CB4026F7}"/>
              </a:ext>
            </a:extLst>
          </p:cNvPr>
          <p:cNvSpPr>
            <a:spLocks noGrp="1"/>
          </p:cNvSpPr>
          <p:nvPr>
            <p:ph type="title"/>
          </p:nvPr>
        </p:nvSpPr>
        <p:spPr>
          <a:xfrm>
            <a:off x="280139" y="562890"/>
            <a:ext cx="1928670" cy="2866110"/>
          </a:xfrm>
        </p:spPr>
        <p:txBody>
          <a:bodyPr anchor="t">
            <a:normAutofit/>
          </a:bodyPr>
          <a:lstStyle/>
          <a:p>
            <a:r>
              <a:rPr lang="it-IT" dirty="0"/>
              <a:t>Outline</a:t>
            </a:r>
          </a:p>
        </p:txBody>
      </p:sp>
      <p:graphicFrame>
        <p:nvGraphicFramePr>
          <p:cNvPr id="5" name="Segnaposto contenuto 2">
            <a:extLst>
              <a:ext uri="{FF2B5EF4-FFF2-40B4-BE49-F238E27FC236}">
                <a16:creationId xmlns:a16="http://schemas.microsoft.com/office/drawing/2014/main" id="{CF902C2D-45D8-6B70-867D-64718C7C3A98}"/>
              </a:ext>
            </a:extLst>
          </p:cNvPr>
          <p:cNvGraphicFramePr>
            <a:graphicFrameLocks noGrp="1"/>
          </p:cNvGraphicFramePr>
          <p:nvPr>
            <p:ph idx="1"/>
            <p:extLst>
              <p:ext uri="{D42A27DB-BD31-4B8C-83A1-F6EECF244321}">
                <p14:modId xmlns:p14="http://schemas.microsoft.com/office/powerpoint/2010/main" val="799676134"/>
              </p:ext>
            </p:extLst>
          </p:nvPr>
        </p:nvGraphicFramePr>
        <p:xfrm>
          <a:off x="2719449" y="548640"/>
          <a:ext cx="8838237"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34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6A7A-C3FD-39A2-3028-C5F074D10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9C78C-7BF2-D487-1F9C-F96A39C5CAD0}"/>
              </a:ext>
            </a:extLst>
          </p:cNvPr>
          <p:cNvSpPr>
            <a:spLocks noGrp="1"/>
          </p:cNvSpPr>
          <p:nvPr>
            <p:ph type="title"/>
          </p:nvPr>
        </p:nvSpPr>
        <p:spPr/>
        <p:txBody>
          <a:bodyPr/>
          <a:lstStyle/>
          <a:p>
            <a:r>
              <a:rPr lang="en-US" dirty="0"/>
              <a:t>The Navy’s bargaining power (1)</a:t>
            </a:r>
          </a:p>
        </p:txBody>
      </p:sp>
      <p:sp>
        <p:nvSpPr>
          <p:cNvPr id="3" name="Content Placeholder 2">
            <a:extLst>
              <a:ext uri="{FF2B5EF4-FFF2-40B4-BE49-F238E27FC236}">
                <a16:creationId xmlns:a16="http://schemas.microsoft.com/office/drawing/2014/main" id="{BFB0F383-E1FD-6E78-111A-D23BB980DC5D}"/>
              </a:ext>
            </a:extLst>
          </p:cNvPr>
          <p:cNvSpPr>
            <a:spLocks noGrp="1"/>
          </p:cNvSpPr>
          <p:nvPr>
            <p:ph idx="1"/>
          </p:nvPr>
        </p:nvSpPr>
        <p:spPr>
          <a:xfrm>
            <a:off x="838200" y="2405728"/>
            <a:ext cx="10515600" cy="4351338"/>
          </a:xfrm>
        </p:spPr>
        <p:txBody>
          <a:bodyPr>
            <a:normAutofit fontScale="92500"/>
          </a:bodyPr>
          <a:lstStyle/>
          <a:p>
            <a:r>
              <a:rPr lang="en-GB" b="1" dirty="0"/>
              <a:t>Migration = High Salience Issue</a:t>
            </a:r>
            <a:endParaRPr lang="en-GB" dirty="0"/>
          </a:p>
          <a:p>
            <a:pPr lvl="1"/>
            <a:r>
              <a:rPr lang="en-GB" dirty="0"/>
              <a:t>Media focus &amp; public anxiety: migrant arrivals rose from 15 (2012) to 170 (2014).</a:t>
            </a:r>
          </a:p>
          <a:p>
            <a:pPr lvl="1"/>
            <a:r>
              <a:rPr lang="en-GB" dirty="0"/>
              <a:t>1 in 3 Italians viewed immigration as a public safety threat.</a:t>
            </a:r>
          </a:p>
          <a:p>
            <a:r>
              <a:rPr lang="en-GB" b="1" dirty="0"/>
              <a:t>Operation Mare Nostrum (2013–2014)</a:t>
            </a:r>
            <a:endParaRPr lang="en-GB" dirty="0"/>
          </a:p>
          <a:p>
            <a:pPr lvl="1"/>
            <a:r>
              <a:rPr lang="en-GB" dirty="0"/>
              <a:t>Navy-led humanitarian mission; €9M/month cost, widely supported.</a:t>
            </a:r>
          </a:p>
          <a:p>
            <a:pPr lvl="1"/>
            <a:r>
              <a:rPr lang="en-GB" dirty="0"/>
              <a:t>Boosted public trust: Navy approval rose to </a:t>
            </a:r>
            <a:r>
              <a:rPr lang="en-GB" b="1" dirty="0"/>
              <a:t>73.5% in 2015</a:t>
            </a:r>
            <a:r>
              <a:rPr lang="en-GB" dirty="0"/>
              <a:t>, above police and other services.</a:t>
            </a:r>
          </a:p>
          <a:p>
            <a:r>
              <a:rPr lang="en-GB" b="1" dirty="0"/>
              <a:t>Strategic Framing by Navy</a:t>
            </a:r>
            <a:endParaRPr lang="en-GB" dirty="0"/>
          </a:p>
          <a:p>
            <a:pPr lvl="1"/>
            <a:r>
              <a:rPr lang="en-GB" dirty="0"/>
              <a:t>Ships presented as </a:t>
            </a:r>
            <a:r>
              <a:rPr lang="en-GB" b="1" dirty="0"/>
              <a:t>dual-use</a:t>
            </a:r>
            <a:r>
              <a:rPr lang="en-GB" dirty="0"/>
              <a:t>: humanitarian, disaster relief, border control.</a:t>
            </a:r>
          </a:p>
          <a:p>
            <a:pPr lvl="1"/>
            <a:r>
              <a:rPr lang="en-GB" dirty="0"/>
              <a:t>Emphasis on civilian functions made opposition politically costly.</a:t>
            </a:r>
          </a:p>
          <a:p>
            <a:endParaRPr lang="en-US" dirty="0"/>
          </a:p>
        </p:txBody>
      </p:sp>
      <p:sp>
        <p:nvSpPr>
          <p:cNvPr id="5" name="TextBox 4">
            <a:extLst>
              <a:ext uri="{FF2B5EF4-FFF2-40B4-BE49-F238E27FC236}">
                <a16:creationId xmlns:a16="http://schemas.microsoft.com/office/drawing/2014/main" id="{7B862A3C-36CC-B902-5CC6-2672F82E2E79}"/>
              </a:ext>
            </a:extLst>
          </p:cNvPr>
          <p:cNvSpPr txBox="1"/>
          <p:nvPr/>
        </p:nvSpPr>
        <p:spPr>
          <a:xfrm>
            <a:off x="838200" y="1617736"/>
            <a:ext cx="6096000" cy="584775"/>
          </a:xfrm>
          <a:prstGeom prst="rect">
            <a:avLst/>
          </a:prstGeom>
          <a:noFill/>
        </p:spPr>
        <p:txBody>
          <a:bodyPr wrap="square">
            <a:spAutoFit/>
          </a:bodyPr>
          <a:lstStyle/>
          <a:p>
            <a:r>
              <a:rPr lang="en-GB" sz="3200" b="1" u="sng" dirty="0"/>
              <a:t>The ‘Dual use’ asset</a:t>
            </a:r>
            <a:endParaRPr lang="en-GB" sz="3200" u="sng" dirty="0"/>
          </a:p>
        </p:txBody>
      </p:sp>
    </p:spTree>
    <p:extLst>
      <p:ext uri="{BB962C8B-B14F-4D97-AF65-F5344CB8AC3E}">
        <p14:creationId xmlns:p14="http://schemas.microsoft.com/office/powerpoint/2010/main" val="383884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9F954-EED9-02FE-757D-28E7C99EA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97B9F-0D5A-8C81-89CA-14F5030B53BE}"/>
              </a:ext>
            </a:extLst>
          </p:cNvPr>
          <p:cNvSpPr>
            <a:spLocks noGrp="1"/>
          </p:cNvSpPr>
          <p:nvPr>
            <p:ph type="title"/>
          </p:nvPr>
        </p:nvSpPr>
        <p:spPr/>
        <p:txBody>
          <a:bodyPr/>
          <a:lstStyle/>
          <a:p>
            <a:r>
              <a:rPr lang="en-US" dirty="0"/>
              <a:t>The Navy’s bargaining power (2)</a:t>
            </a:r>
          </a:p>
        </p:txBody>
      </p:sp>
      <p:sp>
        <p:nvSpPr>
          <p:cNvPr id="3" name="Content Placeholder 2">
            <a:extLst>
              <a:ext uri="{FF2B5EF4-FFF2-40B4-BE49-F238E27FC236}">
                <a16:creationId xmlns:a16="http://schemas.microsoft.com/office/drawing/2014/main" id="{82CA2C0E-B51C-E683-54E3-3A6D37E9872B}"/>
              </a:ext>
            </a:extLst>
          </p:cNvPr>
          <p:cNvSpPr>
            <a:spLocks noGrp="1"/>
          </p:cNvSpPr>
          <p:nvPr>
            <p:ph idx="1"/>
          </p:nvPr>
        </p:nvSpPr>
        <p:spPr>
          <a:xfrm>
            <a:off x="975851" y="2376231"/>
            <a:ext cx="10515600" cy="4351338"/>
          </a:xfrm>
        </p:spPr>
        <p:txBody>
          <a:bodyPr>
            <a:normAutofit lnSpcReduction="10000"/>
          </a:bodyPr>
          <a:lstStyle/>
          <a:p>
            <a:r>
              <a:rPr lang="en-GB" b="1" dirty="0"/>
              <a:t>Fincantieri in Crisis</a:t>
            </a:r>
            <a:endParaRPr lang="en-GB" dirty="0"/>
          </a:p>
          <a:p>
            <a:pPr lvl="1"/>
            <a:r>
              <a:rPr lang="en-GB" dirty="0"/>
              <a:t>Drastic demand drop, reliance on welfare subsidies, risk of plant closures.</a:t>
            </a:r>
          </a:p>
          <a:p>
            <a:pPr lvl="1"/>
            <a:r>
              <a:rPr lang="en-GB" dirty="0"/>
              <a:t>Navy argued investments would </a:t>
            </a:r>
            <a:r>
              <a:rPr lang="en-GB" b="1" dirty="0"/>
              <a:t>save jobs and reduce welfare spending</a:t>
            </a:r>
            <a:r>
              <a:rPr lang="en-GB" dirty="0"/>
              <a:t>.</a:t>
            </a:r>
          </a:p>
          <a:p>
            <a:r>
              <a:rPr lang="en-GB" b="1" dirty="0"/>
              <a:t>Economic Impact Framing</a:t>
            </a:r>
            <a:endParaRPr lang="en-GB" dirty="0"/>
          </a:p>
          <a:p>
            <a:pPr lvl="1"/>
            <a:r>
              <a:rPr lang="en-GB" dirty="0"/>
              <a:t>€5.4B plan: ~50% went to Fincantieri.</a:t>
            </a:r>
          </a:p>
          <a:p>
            <a:pPr lvl="1"/>
            <a:r>
              <a:rPr lang="en-GB" dirty="0"/>
              <a:t>Navy estimated 25,000 jobs over 10 years; full shipyard capacity use.</a:t>
            </a:r>
          </a:p>
          <a:p>
            <a:r>
              <a:rPr lang="en-GB" b="1" dirty="0"/>
              <a:t>Wider Narrative</a:t>
            </a:r>
            <a:endParaRPr lang="en-GB" dirty="0"/>
          </a:p>
          <a:p>
            <a:pPr lvl="1"/>
            <a:r>
              <a:rPr lang="en-GB" dirty="0"/>
              <a:t>Law framed as </a:t>
            </a:r>
            <a:r>
              <a:rPr lang="en-GB" b="1" dirty="0"/>
              <a:t>anti-recession</a:t>
            </a:r>
            <a:r>
              <a:rPr lang="en-GB" dirty="0"/>
              <a:t> policy.</a:t>
            </a:r>
          </a:p>
          <a:p>
            <a:pPr lvl="1"/>
            <a:r>
              <a:rPr lang="en-GB" b="1" dirty="0"/>
              <a:t>€5B fiscal return</a:t>
            </a:r>
            <a:r>
              <a:rPr lang="en-GB" dirty="0"/>
              <a:t> and boost GDP.</a:t>
            </a:r>
          </a:p>
        </p:txBody>
      </p:sp>
      <p:sp>
        <p:nvSpPr>
          <p:cNvPr id="4" name="TextBox 3">
            <a:extLst>
              <a:ext uri="{FF2B5EF4-FFF2-40B4-BE49-F238E27FC236}">
                <a16:creationId xmlns:a16="http://schemas.microsoft.com/office/drawing/2014/main" id="{72CE5473-40B3-338B-49FA-E483A4AED673}"/>
              </a:ext>
            </a:extLst>
          </p:cNvPr>
          <p:cNvSpPr txBox="1"/>
          <p:nvPr/>
        </p:nvSpPr>
        <p:spPr>
          <a:xfrm>
            <a:off x="838200" y="1617736"/>
            <a:ext cx="7991168" cy="584775"/>
          </a:xfrm>
          <a:prstGeom prst="rect">
            <a:avLst/>
          </a:prstGeom>
          <a:noFill/>
        </p:spPr>
        <p:txBody>
          <a:bodyPr wrap="square">
            <a:spAutoFit/>
          </a:bodyPr>
          <a:lstStyle/>
          <a:p>
            <a:r>
              <a:rPr lang="en-GB" sz="3200" b="1" u="sng" dirty="0"/>
              <a:t>Industrial Crisis and Economic Leverage</a:t>
            </a:r>
            <a:endParaRPr lang="en-GB" sz="3200" u="sng" dirty="0"/>
          </a:p>
        </p:txBody>
      </p:sp>
    </p:spTree>
    <p:extLst>
      <p:ext uri="{BB962C8B-B14F-4D97-AF65-F5344CB8AC3E}">
        <p14:creationId xmlns:p14="http://schemas.microsoft.com/office/powerpoint/2010/main" val="363852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39C3B-F122-9E45-7E22-E80771DF9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0DFC6-AB1A-8621-C262-D19900F3CA10}"/>
              </a:ext>
            </a:extLst>
          </p:cNvPr>
          <p:cNvSpPr>
            <a:spLocks noGrp="1"/>
          </p:cNvSpPr>
          <p:nvPr>
            <p:ph type="title"/>
          </p:nvPr>
        </p:nvSpPr>
        <p:spPr/>
        <p:txBody>
          <a:bodyPr/>
          <a:lstStyle/>
          <a:p>
            <a:r>
              <a:rPr lang="en-US" dirty="0"/>
              <a:t>The Navy’s bargaining power (3)</a:t>
            </a:r>
          </a:p>
        </p:txBody>
      </p:sp>
      <p:sp>
        <p:nvSpPr>
          <p:cNvPr id="3" name="Content Placeholder 2">
            <a:extLst>
              <a:ext uri="{FF2B5EF4-FFF2-40B4-BE49-F238E27FC236}">
                <a16:creationId xmlns:a16="http://schemas.microsoft.com/office/drawing/2014/main" id="{D8923AC3-1104-6858-BDA5-EB2E9D883F1D}"/>
              </a:ext>
            </a:extLst>
          </p:cNvPr>
          <p:cNvSpPr>
            <a:spLocks noGrp="1"/>
          </p:cNvSpPr>
          <p:nvPr>
            <p:ph idx="1"/>
          </p:nvPr>
        </p:nvSpPr>
        <p:spPr>
          <a:xfrm>
            <a:off x="975851" y="2376231"/>
            <a:ext cx="10515600" cy="4351338"/>
          </a:xfrm>
        </p:spPr>
        <p:txBody>
          <a:bodyPr>
            <a:normAutofit/>
          </a:bodyPr>
          <a:lstStyle/>
          <a:p>
            <a:r>
              <a:rPr lang="en-US" b="1" dirty="0"/>
              <a:t>Key Allies in Power</a:t>
            </a:r>
            <a:endParaRPr lang="en-US" dirty="0"/>
          </a:p>
          <a:p>
            <a:pPr lvl="1"/>
            <a:r>
              <a:rPr lang="en-US" b="1" dirty="0"/>
              <a:t>Adm. </a:t>
            </a:r>
            <a:r>
              <a:rPr lang="en-US" b="1" dirty="0" err="1"/>
              <a:t>Binelli</a:t>
            </a:r>
            <a:r>
              <a:rPr lang="en-US" b="1" dirty="0"/>
              <a:t> Mantelli</a:t>
            </a:r>
            <a:r>
              <a:rPr lang="en-US" dirty="0"/>
              <a:t> (Chief of </a:t>
            </a:r>
            <a:r>
              <a:rPr lang="en-US" dirty="0" err="1"/>
              <a:t>Defence</a:t>
            </a:r>
            <a:r>
              <a:rPr lang="en-US" dirty="0"/>
              <a:t>, 2013–2015): Navy background, shaped priorities.</a:t>
            </a:r>
          </a:p>
          <a:p>
            <a:pPr lvl="1"/>
            <a:r>
              <a:rPr lang="en-US" b="1" dirty="0"/>
              <a:t>Min. Di Paola</a:t>
            </a:r>
            <a:r>
              <a:rPr lang="en-US" dirty="0"/>
              <a:t> (2011–2013): former Admiral; initiated naval renewal plans.</a:t>
            </a:r>
          </a:p>
          <a:p>
            <a:pPr lvl="1"/>
            <a:r>
              <a:rPr lang="en-US" b="1" dirty="0"/>
              <a:t>Min. Pinotti</a:t>
            </a:r>
            <a:r>
              <a:rPr lang="en-US" dirty="0"/>
              <a:t> (2014–2016): Genoa-based, tied to shipbuilding industry, vocal supporter.</a:t>
            </a:r>
          </a:p>
        </p:txBody>
      </p:sp>
      <p:sp>
        <p:nvSpPr>
          <p:cNvPr id="4" name="TextBox 3">
            <a:extLst>
              <a:ext uri="{FF2B5EF4-FFF2-40B4-BE49-F238E27FC236}">
                <a16:creationId xmlns:a16="http://schemas.microsoft.com/office/drawing/2014/main" id="{F7B7D778-AB87-2314-0B95-185400116B95}"/>
              </a:ext>
            </a:extLst>
          </p:cNvPr>
          <p:cNvSpPr txBox="1"/>
          <p:nvPr/>
        </p:nvSpPr>
        <p:spPr>
          <a:xfrm>
            <a:off x="838200" y="1617736"/>
            <a:ext cx="7991168" cy="584775"/>
          </a:xfrm>
          <a:prstGeom prst="rect">
            <a:avLst/>
          </a:prstGeom>
          <a:noFill/>
        </p:spPr>
        <p:txBody>
          <a:bodyPr wrap="square">
            <a:spAutoFit/>
          </a:bodyPr>
          <a:lstStyle/>
          <a:p>
            <a:r>
              <a:rPr lang="en-GB" sz="3200" b="1" u="sng" dirty="0"/>
              <a:t>Institutional </a:t>
            </a:r>
            <a:r>
              <a:rPr lang="en-GB" sz="3200" b="1" u="sng" dirty="0" err="1"/>
              <a:t>Alignement</a:t>
            </a:r>
            <a:endParaRPr lang="en-GB" sz="3200" u="sng" dirty="0"/>
          </a:p>
        </p:txBody>
      </p:sp>
      <p:pic>
        <p:nvPicPr>
          <p:cNvPr id="3074" name="Picture 2" descr="IN UN PAESE CIVILE IL MINISTRO DELLA DIFESA AVREBBE CHIESTO LE DIMISSIONI  DELL'AMMIRAGLIO DE GIORGI” LA CRICCA DELLE NAVI #PINOTTIRISPONDI -  INFODIFESA">
            <a:extLst>
              <a:ext uri="{FF2B5EF4-FFF2-40B4-BE49-F238E27FC236}">
                <a16:creationId xmlns:a16="http://schemas.microsoft.com/office/drawing/2014/main" id="{85FBB888-242A-F1AF-BAE1-431E0AE50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824" y="4791931"/>
            <a:ext cx="3283974" cy="20365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bro Bianco della Difesa, perché Binelli Mantelli attacca il ministro  Pinotti? - Formiche.net">
            <a:extLst>
              <a:ext uri="{FF2B5EF4-FFF2-40B4-BE49-F238E27FC236}">
                <a16:creationId xmlns:a16="http://schemas.microsoft.com/office/drawing/2014/main" id="{7D1B4D25-7CF7-E162-94A5-99955814E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042" y="4737473"/>
            <a:ext cx="3121798" cy="20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72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2F5A-1FF8-03EE-0138-9C0417993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8C01D-83E2-0CF2-4C52-63B97557A59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1C94E66-4810-DB37-2A2F-E1F495CF325C}"/>
              </a:ext>
            </a:extLst>
          </p:cNvPr>
          <p:cNvSpPr>
            <a:spLocks noGrp="1"/>
          </p:cNvSpPr>
          <p:nvPr>
            <p:ph idx="1"/>
          </p:nvPr>
        </p:nvSpPr>
        <p:spPr>
          <a:xfrm>
            <a:off x="838200" y="2141537"/>
            <a:ext cx="10515600" cy="4351338"/>
          </a:xfrm>
        </p:spPr>
        <p:txBody>
          <a:bodyPr>
            <a:normAutofit/>
          </a:bodyPr>
          <a:lstStyle/>
          <a:p>
            <a:r>
              <a:rPr lang="en-GB" b="1" dirty="0"/>
              <a:t>1. Smart Use of Context</a:t>
            </a:r>
            <a:br>
              <a:rPr lang="en-GB" dirty="0"/>
            </a:br>
            <a:r>
              <a:rPr lang="en-GB" dirty="0"/>
              <a:t>The Navy exploited migration fears, industrial crisis, and dual-use framing to gain political authorization;</a:t>
            </a:r>
          </a:p>
          <a:p>
            <a:r>
              <a:rPr lang="en-GB" b="1" dirty="0"/>
              <a:t>2. Military and Political Actor</a:t>
            </a:r>
            <a:br>
              <a:rPr lang="en-GB" dirty="0"/>
            </a:br>
            <a:r>
              <a:rPr lang="en-GB" dirty="0"/>
              <a:t>Success came from building alliances and linking procurement to jobs, security, and public support—not just military needs.</a:t>
            </a:r>
          </a:p>
          <a:p>
            <a:endParaRPr lang="en-GB" dirty="0"/>
          </a:p>
          <a:p>
            <a:endParaRPr lang="en-US" dirty="0"/>
          </a:p>
        </p:txBody>
      </p:sp>
    </p:spTree>
    <p:extLst>
      <p:ext uri="{BB962C8B-B14F-4D97-AF65-F5344CB8AC3E}">
        <p14:creationId xmlns:p14="http://schemas.microsoft.com/office/powerpoint/2010/main" val="208725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7275D4-F023-40BF-F5B4-9A82982B98BF}"/>
              </a:ext>
            </a:extLst>
          </p:cNvPr>
          <p:cNvSpPr>
            <a:spLocks noGrp="1"/>
          </p:cNvSpPr>
          <p:nvPr>
            <p:ph type="title"/>
          </p:nvPr>
        </p:nvSpPr>
        <p:spPr>
          <a:xfrm>
            <a:off x="481013" y="3752849"/>
            <a:ext cx="3290887" cy="2452687"/>
          </a:xfrm>
        </p:spPr>
        <p:txBody>
          <a:bodyPr anchor="ctr">
            <a:normAutofit/>
          </a:bodyPr>
          <a:lstStyle/>
          <a:p>
            <a:r>
              <a:rPr lang="it-IT" sz="3600"/>
              <a:t>Futher steps</a:t>
            </a:r>
          </a:p>
        </p:txBody>
      </p:sp>
      <p:pic>
        <p:nvPicPr>
          <p:cNvPr id="4" name="Immagine 3" descr="Immagine che contiene veicolo militare, albero, schermata, carro armato&#10;&#10;Il contenuto generato dall'IA potrebbe non essere corretto.">
            <a:extLst>
              <a:ext uri="{FF2B5EF4-FFF2-40B4-BE49-F238E27FC236}">
                <a16:creationId xmlns:a16="http://schemas.microsoft.com/office/drawing/2014/main" id="{59B3B23F-B68F-D07A-C32B-BC2BBF0542E8}"/>
              </a:ext>
            </a:extLst>
          </p:cNvPr>
          <p:cNvPicPr>
            <a:picLocks noChangeAspect="1"/>
          </p:cNvPicPr>
          <p:nvPr/>
        </p:nvPicPr>
        <p:blipFill>
          <a:blip r:embed="rId2"/>
          <a:srcRect b="4143"/>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egnaposto contenuto 2">
            <a:extLst>
              <a:ext uri="{FF2B5EF4-FFF2-40B4-BE49-F238E27FC236}">
                <a16:creationId xmlns:a16="http://schemas.microsoft.com/office/drawing/2014/main" id="{8D9F5ED5-C9CD-6E2E-A71D-FE854B4722E4}"/>
              </a:ext>
            </a:extLst>
          </p:cNvPr>
          <p:cNvSpPr>
            <a:spLocks noGrp="1"/>
          </p:cNvSpPr>
          <p:nvPr>
            <p:ph idx="1"/>
          </p:nvPr>
        </p:nvSpPr>
        <p:spPr>
          <a:xfrm>
            <a:off x="4223982" y="3752850"/>
            <a:ext cx="7485413" cy="2452687"/>
          </a:xfrm>
        </p:spPr>
        <p:txBody>
          <a:bodyPr anchor="ctr">
            <a:normAutofit/>
          </a:bodyPr>
          <a:lstStyle/>
          <a:p>
            <a:r>
              <a:rPr lang="it-IT" sz="2400" dirty="0" err="1"/>
              <a:t>Refine</a:t>
            </a:r>
            <a:r>
              <a:rPr lang="it-IT" sz="2400" dirty="0"/>
              <a:t> the </a:t>
            </a:r>
            <a:r>
              <a:rPr lang="it-IT" sz="2400" dirty="0" err="1"/>
              <a:t>theoretical</a:t>
            </a:r>
            <a:r>
              <a:rPr lang="it-IT" sz="2400" dirty="0"/>
              <a:t> framework</a:t>
            </a:r>
          </a:p>
          <a:p>
            <a:r>
              <a:rPr lang="it-IT" sz="2400" dirty="0" err="1"/>
              <a:t>Selected</a:t>
            </a:r>
            <a:r>
              <a:rPr lang="it-IT" sz="2400" dirty="0"/>
              <a:t> </a:t>
            </a:r>
            <a:r>
              <a:rPr lang="it-IT" sz="2400" dirty="0" err="1"/>
              <a:t>cases</a:t>
            </a:r>
            <a:r>
              <a:rPr lang="it-IT" sz="2400" dirty="0"/>
              <a:t> of «</a:t>
            </a:r>
            <a:r>
              <a:rPr lang="it-IT" sz="2400" dirty="0" err="1"/>
              <a:t>innovation</a:t>
            </a:r>
            <a:r>
              <a:rPr lang="it-IT" sz="2400" dirty="0"/>
              <a:t>» (and the </a:t>
            </a:r>
            <a:r>
              <a:rPr lang="it-IT" sz="2400" dirty="0" err="1"/>
              <a:t>lack</a:t>
            </a:r>
            <a:r>
              <a:rPr lang="it-IT" sz="2400" dirty="0"/>
              <a:t> </a:t>
            </a:r>
            <a:r>
              <a:rPr lang="it-IT" sz="2400" dirty="0" err="1"/>
              <a:t>thereof</a:t>
            </a:r>
            <a:r>
              <a:rPr lang="it-IT" sz="2400" dirty="0"/>
              <a:t>)</a:t>
            </a:r>
          </a:p>
          <a:p>
            <a:r>
              <a:rPr lang="it-IT" sz="2400" dirty="0" err="1"/>
              <a:t>Generalization</a:t>
            </a:r>
            <a:endParaRPr lang="it-IT" sz="2400" dirty="0"/>
          </a:p>
          <a:p>
            <a:pPr marL="0" indent="0">
              <a:buNone/>
            </a:pPr>
            <a:endParaRPr lang="it-IT" sz="1800" dirty="0"/>
          </a:p>
          <a:p>
            <a:pPr marL="0" indent="0">
              <a:buNone/>
            </a:pPr>
            <a:endParaRPr lang="it-IT" sz="1800" dirty="0"/>
          </a:p>
        </p:txBody>
      </p:sp>
    </p:spTree>
    <p:extLst>
      <p:ext uri="{BB962C8B-B14F-4D97-AF65-F5344CB8AC3E}">
        <p14:creationId xmlns:p14="http://schemas.microsoft.com/office/powerpoint/2010/main" val="409481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7017-6389-E975-1A5C-76E1E66A6C6E}"/>
              </a:ext>
            </a:extLst>
          </p:cNvPr>
          <p:cNvSpPr>
            <a:spLocks noGrp="1"/>
          </p:cNvSpPr>
          <p:nvPr>
            <p:ph type="title"/>
          </p:nvPr>
        </p:nvSpPr>
        <p:spPr>
          <a:xfrm>
            <a:off x="261257" y="365125"/>
            <a:ext cx="11364686" cy="976787"/>
          </a:xfrm>
        </p:spPr>
        <p:txBody>
          <a:bodyPr>
            <a:normAutofit fontScale="90000"/>
          </a:bodyPr>
          <a:lstStyle/>
          <a:p>
            <a:r>
              <a:rPr lang="en-GB" b="1" dirty="0"/>
              <a:t>Political Alignment and Military Innovation in Italy</a:t>
            </a:r>
            <a:br>
              <a:rPr lang="en-GB" b="1" dirty="0"/>
            </a:br>
            <a:r>
              <a:rPr lang="en-US" dirty="0"/>
              <a:t>Research Focus and Puzzle</a:t>
            </a:r>
          </a:p>
        </p:txBody>
      </p:sp>
      <p:sp>
        <p:nvSpPr>
          <p:cNvPr id="3" name="Content Placeholder 2">
            <a:extLst>
              <a:ext uri="{FF2B5EF4-FFF2-40B4-BE49-F238E27FC236}">
                <a16:creationId xmlns:a16="http://schemas.microsoft.com/office/drawing/2014/main" id="{C35BA09F-B0A0-694F-7204-200AD7843AD2}"/>
              </a:ext>
            </a:extLst>
          </p:cNvPr>
          <p:cNvSpPr>
            <a:spLocks noGrp="1"/>
          </p:cNvSpPr>
          <p:nvPr>
            <p:ph idx="1"/>
          </p:nvPr>
        </p:nvSpPr>
        <p:spPr>
          <a:xfrm>
            <a:off x="838200" y="1793174"/>
            <a:ext cx="10942122" cy="4941930"/>
          </a:xfrm>
        </p:spPr>
        <p:txBody>
          <a:bodyPr>
            <a:normAutofit fontScale="92500" lnSpcReduction="10000"/>
          </a:bodyPr>
          <a:lstStyle/>
          <a:p>
            <a:r>
              <a:rPr lang="en-GB" dirty="0"/>
              <a:t>Lively debate on the drivers of military innovation. From top-down analyses to adaptation from the ground (from the War on terror to Ukraine). </a:t>
            </a:r>
            <a:r>
              <a:rPr lang="en-US" dirty="0"/>
              <a:t>“The operational dimension as the center of gravity for the military transformation”. </a:t>
            </a:r>
            <a:r>
              <a:rPr lang="en-US" i="1" dirty="0"/>
              <a:t>Always true?</a:t>
            </a:r>
          </a:p>
          <a:p>
            <a:r>
              <a:rPr lang="en-GB" dirty="0"/>
              <a:t>Innovation as a process with different steps </a:t>
            </a:r>
            <a:r>
              <a:rPr lang="en-US" dirty="0"/>
              <a:t>(Horowitz and Pindyck 2023). Political interest in innovation decides on innovation’s implementation (Terhorst 2024). </a:t>
            </a:r>
            <a:r>
              <a:rPr lang="en-US" i="1" dirty="0"/>
              <a:t>Limited empirical analyses on the conditions that allow such </a:t>
            </a:r>
            <a:r>
              <a:rPr lang="it-IT" i="1" dirty="0"/>
              <a:t>political support</a:t>
            </a:r>
            <a:endParaRPr lang="en-GB" b="1" i="1" dirty="0"/>
          </a:p>
          <a:p>
            <a:r>
              <a:rPr lang="en-GB" dirty="0"/>
              <a:t>Debate on Italian defense. Italian Armed Forces have transformed since the 1990s, but </a:t>
            </a:r>
            <a:r>
              <a:rPr lang="en-GB" i="1" dirty="0"/>
              <a:t>not </a:t>
            </a:r>
            <a:r>
              <a:rPr lang="en-GB" dirty="0"/>
              <a:t>uniformly. The Army adapted mostly through operational experience. Yet, Navy and Air Force evolved through strategic-industrial logic and long-term planning. </a:t>
            </a:r>
            <a:r>
              <a:rPr lang="en-GB" i="1" dirty="0"/>
              <a:t>Why do branches innovate differently under the same institutional and strategic environment?</a:t>
            </a:r>
            <a:endParaRPr lang="en-US" i="1" dirty="0"/>
          </a:p>
        </p:txBody>
      </p:sp>
    </p:spTree>
    <p:extLst>
      <p:ext uri="{BB962C8B-B14F-4D97-AF65-F5344CB8AC3E}">
        <p14:creationId xmlns:p14="http://schemas.microsoft.com/office/powerpoint/2010/main" val="125964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D0EFEA-C931-38CF-8C9F-6207BF13C0B2}"/>
              </a:ext>
            </a:extLst>
          </p:cNvPr>
          <p:cNvSpPr>
            <a:spLocks noGrp="1"/>
          </p:cNvSpPr>
          <p:nvPr>
            <p:ph type="title"/>
          </p:nvPr>
        </p:nvSpPr>
        <p:spPr>
          <a:xfrm>
            <a:off x="838200" y="365126"/>
            <a:ext cx="10515600" cy="703654"/>
          </a:xfrm>
        </p:spPr>
        <p:txBody>
          <a:bodyPr/>
          <a:lstStyle/>
          <a:p>
            <a:r>
              <a:rPr lang="it-IT" dirty="0"/>
              <a:t>Aims</a:t>
            </a:r>
          </a:p>
        </p:txBody>
      </p:sp>
      <p:sp>
        <p:nvSpPr>
          <p:cNvPr id="3" name="Segnaposto contenuto 2">
            <a:extLst>
              <a:ext uri="{FF2B5EF4-FFF2-40B4-BE49-F238E27FC236}">
                <a16:creationId xmlns:a16="http://schemas.microsoft.com/office/drawing/2014/main" id="{EC4EEE5B-7C69-AB0B-D3E0-E38285D1F866}"/>
              </a:ext>
            </a:extLst>
          </p:cNvPr>
          <p:cNvSpPr>
            <a:spLocks noGrp="1"/>
          </p:cNvSpPr>
          <p:nvPr>
            <p:ph idx="1"/>
          </p:nvPr>
        </p:nvSpPr>
        <p:spPr>
          <a:xfrm>
            <a:off x="510639" y="1442852"/>
            <a:ext cx="10843161" cy="5415148"/>
          </a:xfrm>
        </p:spPr>
        <p:txBody>
          <a:bodyPr>
            <a:normAutofit fontScale="92500"/>
          </a:bodyPr>
          <a:lstStyle/>
          <a:p>
            <a:r>
              <a:rPr lang="en-US" dirty="0"/>
              <a:t>The paper focuses the interplay between armed forces and political actors. </a:t>
            </a:r>
          </a:p>
          <a:p>
            <a:r>
              <a:rPr lang="en-US" dirty="0"/>
              <a:t>Drawing on primary and secondary sources (interviews, documents, etc.), the study seeks to understand how and why each branch of the armed forces has evolved in distinct ways.</a:t>
            </a:r>
            <a:r>
              <a:rPr lang="it-IT" dirty="0"/>
              <a:t> </a:t>
            </a:r>
            <a:r>
              <a:rPr lang="en-US" b="1" dirty="0"/>
              <a:t>Under what conditions do Armed Forces successfully promote military innovation? </a:t>
            </a:r>
          </a:p>
          <a:p>
            <a:r>
              <a:rPr lang="it-IT" dirty="0"/>
              <a:t>Inductive </a:t>
            </a:r>
            <a:r>
              <a:rPr lang="it-IT" dirty="0" err="1"/>
              <a:t>approach</a:t>
            </a:r>
            <a:r>
              <a:rPr lang="it-IT" dirty="0"/>
              <a:t> (analysis of the </a:t>
            </a:r>
            <a:r>
              <a:rPr lang="it-IT" dirty="0" err="1"/>
              <a:t>recent</a:t>
            </a:r>
            <a:r>
              <a:rPr lang="it-IT" dirty="0"/>
              <a:t> </a:t>
            </a:r>
            <a:r>
              <a:rPr lang="it-IT" dirty="0" err="1"/>
              <a:t>transformation</a:t>
            </a:r>
            <a:r>
              <a:rPr lang="it-IT" dirty="0"/>
              <a:t> of the </a:t>
            </a:r>
            <a:r>
              <a:rPr lang="it-IT" dirty="0" err="1"/>
              <a:t>three</a:t>
            </a:r>
            <a:r>
              <a:rPr lang="it-IT" dirty="0"/>
              <a:t> services) to </a:t>
            </a:r>
            <a:r>
              <a:rPr lang="it-IT" dirty="0" err="1"/>
              <a:t>develop</a:t>
            </a:r>
            <a:r>
              <a:rPr lang="it-IT" dirty="0"/>
              <a:t> the </a:t>
            </a:r>
            <a:r>
              <a:rPr lang="it-IT" dirty="0" err="1"/>
              <a:t>teoretical</a:t>
            </a:r>
            <a:r>
              <a:rPr lang="it-IT" dirty="0"/>
              <a:t> framework </a:t>
            </a:r>
            <a:r>
              <a:rPr lang="it-IT" dirty="0" err="1"/>
              <a:t>that</a:t>
            </a:r>
            <a:r>
              <a:rPr lang="it-IT" dirty="0"/>
              <a:t> </a:t>
            </a:r>
            <a:r>
              <a:rPr lang="it-IT" dirty="0" err="1"/>
              <a:t>is</a:t>
            </a:r>
            <a:r>
              <a:rPr lang="it-IT" dirty="0"/>
              <a:t> </a:t>
            </a:r>
            <a:r>
              <a:rPr lang="it-IT" dirty="0" err="1"/>
              <a:t>then</a:t>
            </a:r>
            <a:r>
              <a:rPr lang="it-IT" dirty="0"/>
              <a:t> </a:t>
            </a:r>
            <a:r>
              <a:rPr lang="it-IT" dirty="0" err="1"/>
              <a:t>assessed</a:t>
            </a:r>
            <a:r>
              <a:rPr lang="it-IT" dirty="0"/>
              <a:t> – via a </a:t>
            </a:r>
            <a:r>
              <a:rPr lang="it-IT" dirty="0" err="1"/>
              <a:t>deductive</a:t>
            </a:r>
            <a:r>
              <a:rPr lang="it-IT" dirty="0"/>
              <a:t> </a:t>
            </a:r>
            <a:r>
              <a:rPr lang="it-IT" dirty="0" err="1"/>
              <a:t>approach</a:t>
            </a:r>
            <a:r>
              <a:rPr lang="it-IT" dirty="0"/>
              <a:t> – in the case of the «Legge Navale».</a:t>
            </a:r>
          </a:p>
          <a:p>
            <a:r>
              <a:rPr lang="en-US" dirty="0"/>
              <a:t>The manuscript develops a theoretical framework (“</a:t>
            </a:r>
            <a:r>
              <a:rPr lang="en-US" i="1" dirty="0"/>
              <a:t>alignment</a:t>
            </a:r>
            <a:r>
              <a:rPr lang="en-US" dirty="0"/>
              <a:t>”) that advances a set of conditions of successful</a:t>
            </a:r>
            <a:r>
              <a:rPr lang="en-US" i="1" dirty="0"/>
              <a:t> “armed forces’ bargaining power</a:t>
            </a:r>
            <a:r>
              <a:rPr lang="en-US" dirty="0"/>
              <a:t>” (</a:t>
            </a:r>
            <a:r>
              <a:rPr lang="en-US" dirty="0" err="1"/>
              <a:t>Kadercan</a:t>
            </a:r>
            <a:r>
              <a:rPr lang="en-US" dirty="0"/>
              <a:t> 2014), to explain when and why proposals for change are likely to be accepted by political actors. </a:t>
            </a:r>
            <a:endParaRPr lang="it-IT" dirty="0"/>
          </a:p>
          <a:p>
            <a:endParaRPr lang="it-IT" dirty="0"/>
          </a:p>
        </p:txBody>
      </p:sp>
    </p:spTree>
    <p:extLst>
      <p:ext uri="{BB962C8B-B14F-4D97-AF65-F5344CB8AC3E}">
        <p14:creationId xmlns:p14="http://schemas.microsoft.com/office/powerpoint/2010/main" val="117428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FA06F2A-9735-BD53-CEDB-4D6A59CA2D35}"/>
              </a:ext>
            </a:extLst>
          </p:cNvPr>
          <p:cNvSpPr>
            <a:spLocks noGrp="1"/>
          </p:cNvSpPr>
          <p:nvPr>
            <p:ph type="title"/>
          </p:nvPr>
        </p:nvSpPr>
        <p:spPr>
          <a:xfrm>
            <a:off x="612649" y="548638"/>
            <a:ext cx="3493008" cy="5788152"/>
          </a:xfrm>
        </p:spPr>
        <p:txBody>
          <a:bodyPr anchor="ctr">
            <a:normAutofit/>
          </a:bodyPr>
          <a:lstStyle/>
          <a:p>
            <a:r>
              <a:rPr lang="en-US" sz="4000" dirty="0"/>
              <a:t>The article contributes:</a:t>
            </a:r>
            <a:br>
              <a:rPr lang="en-US" sz="4000" dirty="0"/>
            </a:br>
            <a:endParaRPr lang="it-IT" sz="4000" dirty="0"/>
          </a:p>
        </p:txBody>
      </p:sp>
      <p:graphicFrame>
        <p:nvGraphicFramePr>
          <p:cNvPr id="5" name="Segnaposto contenuto 2">
            <a:extLst>
              <a:ext uri="{FF2B5EF4-FFF2-40B4-BE49-F238E27FC236}">
                <a16:creationId xmlns:a16="http://schemas.microsoft.com/office/drawing/2014/main" id="{4238F3F1-83D0-0114-BBDF-8C1FDEAFEDEC}"/>
              </a:ext>
            </a:extLst>
          </p:cNvPr>
          <p:cNvGraphicFramePr>
            <a:graphicFrameLocks noGrp="1"/>
          </p:cNvGraphicFramePr>
          <p:nvPr>
            <p:ph idx="1"/>
            <p:extLst>
              <p:ext uri="{D42A27DB-BD31-4B8C-83A1-F6EECF244321}">
                <p14:modId xmlns:p14="http://schemas.microsoft.com/office/powerpoint/2010/main" val="348241464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86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8086C-76FC-0BA0-2545-81C3B73C683E}"/>
              </a:ext>
            </a:extLst>
          </p:cNvPr>
          <p:cNvSpPr>
            <a:spLocks noGrp="1"/>
          </p:cNvSpPr>
          <p:nvPr>
            <p:ph type="title"/>
          </p:nvPr>
        </p:nvSpPr>
        <p:spPr>
          <a:xfrm>
            <a:off x="838200" y="365125"/>
            <a:ext cx="10515600" cy="691779"/>
          </a:xfrm>
        </p:spPr>
        <p:txBody>
          <a:bodyPr>
            <a:normAutofit fontScale="90000"/>
          </a:bodyPr>
          <a:lstStyle/>
          <a:p>
            <a:r>
              <a:rPr lang="it-IT" dirty="0" err="1"/>
              <a:t>Current</a:t>
            </a:r>
            <a:r>
              <a:rPr lang="it-IT" dirty="0"/>
              <a:t> </a:t>
            </a:r>
            <a:r>
              <a:rPr lang="it-IT" dirty="0" err="1"/>
              <a:t>debate</a:t>
            </a:r>
            <a:r>
              <a:rPr lang="it-IT" dirty="0"/>
              <a:t> on military </a:t>
            </a:r>
            <a:r>
              <a:rPr lang="it-IT" dirty="0" err="1"/>
              <a:t>innovation</a:t>
            </a:r>
            <a:endParaRPr lang="it-IT" dirty="0"/>
          </a:p>
        </p:txBody>
      </p:sp>
      <p:sp>
        <p:nvSpPr>
          <p:cNvPr id="3" name="Segnaposto contenuto 2">
            <a:extLst>
              <a:ext uri="{FF2B5EF4-FFF2-40B4-BE49-F238E27FC236}">
                <a16:creationId xmlns:a16="http://schemas.microsoft.com/office/drawing/2014/main" id="{053581C5-2E66-B881-9545-67F7FF0DA239}"/>
              </a:ext>
            </a:extLst>
          </p:cNvPr>
          <p:cNvSpPr>
            <a:spLocks noGrp="1"/>
          </p:cNvSpPr>
          <p:nvPr>
            <p:ph idx="1"/>
          </p:nvPr>
        </p:nvSpPr>
        <p:spPr>
          <a:xfrm>
            <a:off x="368135" y="1484416"/>
            <a:ext cx="11602192" cy="5165765"/>
          </a:xfrm>
        </p:spPr>
        <p:txBody>
          <a:bodyPr>
            <a:normAutofit fontScale="92500" lnSpcReduction="20000"/>
          </a:bodyPr>
          <a:lstStyle/>
          <a:p>
            <a:pPr marL="0" indent="0">
              <a:buNone/>
            </a:pPr>
            <a:r>
              <a:rPr lang="en-US" dirty="0"/>
              <a:t>The literature has widely examined “how” and “why” do armed forces innovate. Definitions of innovations and adaptation</a:t>
            </a:r>
          </a:p>
          <a:p>
            <a:pPr marL="514350" indent="-514350">
              <a:buFont typeface="+mj-lt"/>
              <a:buAutoNum type="arabicPeriod"/>
            </a:pPr>
            <a:r>
              <a:rPr lang="en-US" dirty="0"/>
              <a:t>First </a:t>
            </a:r>
            <a:r>
              <a:rPr lang="it-IT" dirty="0"/>
              <a:t>«</a:t>
            </a:r>
            <a:r>
              <a:rPr lang="it-IT" dirty="0" err="1"/>
              <a:t>traditional</a:t>
            </a:r>
            <a:r>
              <a:rPr lang="it-IT" dirty="0"/>
              <a:t>» </a:t>
            </a:r>
            <a:r>
              <a:rPr lang="it-IT" b="1" dirty="0"/>
              <a:t>top down </a:t>
            </a:r>
            <a:r>
              <a:rPr lang="it-IT" dirty="0"/>
              <a:t>literature on military </a:t>
            </a:r>
            <a:r>
              <a:rPr lang="it-IT" dirty="0" err="1"/>
              <a:t>innovation</a:t>
            </a:r>
            <a:r>
              <a:rPr lang="it-IT" dirty="0"/>
              <a:t>: </a:t>
            </a:r>
            <a:r>
              <a:rPr lang="en-US" dirty="0"/>
              <a:t>on civil-military relations (Posen, Avant, Zisk), interservice politics (Bacevich; Sapolsky), </a:t>
            </a:r>
            <a:r>
              <a:rPr lang="en-US" dirty="0" err="1"/>
              <a:t>intraservice</a:t>
            </a:r>
            <a:r>
              <a:rPr lang="en-US" dirty="0"/>
              <a:t> politics (Rosen), and organizational culture</a:t>
            </a:r>
            <a:r>
              <a:rPr lang="it-IT" dirty="0"/>
              <a:t>  (Farrell, </a:t>
            </a:r>
            <a:r>
              <a:rPr lang="it-IT" dirty="0" err="1"/>
              <a:t>Kier</a:t>
            </a:r>
            <a:r>
              <a:rPr lang="it-IT" dirty="0"/>
              <a:t>)</a:t>
            </a:r>
          </a:p>
          <a:p>
            <a:pPr marL="514350" indent="-514350">
              <a:buFont typeface="+mj-lt"/>
              <a:buAutoNum type="arabicPeriod"/>
            </a:pPr>
            <a:r>
              <a:rPr lang="it-IT" dirty="0"/>
              <a:t>Second </a:t>
            </a:r>
            <a:r>
              <a:rPr lang="it-IT" dirty="0" err="1"/>
              <a:t>wave</a:t>
            </a:r>
            <a:r>
              <a:rPr lang="it-IT" dirty="0"/>
              <a:t>: </a:t>
            </a:r>
            <a:r>
              <a:rPr lang="it-IT" b="1" dirty="0"/>
              <a:t>bottom up </a:t>
            </a:r>
            <a:r>
              <a:rPr lang="it-IT" dirty="0"/>
              <a:t>(Grissom). Focus on </a:t>
            </a:r>
            <a:r>
              <a:rPr lang="it-IT" dirty="0" err="1"/>
              <a:t>adaption</a:t>
            </a:r>
            <a:r>
              <a:rPr lang="it-IT" dirty="0"/>
              <a:t> and lessons from the ground</a:t>
            </a:r>
          </a:p>
          <a:p>
            <a:pPr marL="0" indent="0">
              <a:buNone/>
            </a:pPr>
            <a:r>
              <a:rPr lang="en-US" dirty="0"/>
              <a:t>Existing consensus on: armed forces </a:t>
            </a:r>
            <a:r>
              <a:rPr lang="en-US" i="1" dirty="0"/>
              <a:t>not</a:t>
            </a:r>
            <a:r>
              <a:rPr lang="en-US" dirty="0"/>
              <a:t> as monolithic organizations, innovation and adaptation as </a:t>
            </a:r>
            <a:r>
              <a:rPr lang="en-US" i="1" dirty="0"/>
              <a:t>dialectical processes</a:t>
            </a:r>
            <a:r>
              <a:rPr lang="en-US" dirty="0"/>
              <a:t>, between top down/bottom up and learning/bureaucracy dimensions. </a:t>
            </a:r>
          </a:p>
          <a:p>
            <a:pPr marL="0" indent="0">
              <a:buNone/>
            </a:pPr>
            <a:r>
              <a:rPr lang="en-US" dirty="0"/>
              <a:t>Recent research (Horowitz and Pindyck; Terhorst) of the different “stages” of it:  invention, incubation, implementation. Interplay political actors – armed forces.</a:t>
            </a:r>
            <a:r>
              <a:rPr lang="en-US" b="1" i="1" dirty="0"/>
              <a:t> </a:t>
            </a:r>
          </a:p>
          <a:p>
            <a:pPr marL="0" indent="0">
              <a:buNone/>
            </a:pPr>
            <a:r>
              <a:rPr lang="en-US" i="1" dirty="0"/>
              <a:t>“We define military innovations as changes in the conduct of warfare designed to increase the ability of a military community to generate power”</a:t>
            </a:r>
            <a:r>
              <a:rPr lang="en-US" dirty="0"/>
              <a:t> (Howitz and Pindyck 2023, 99)</a:t>
            </a:r>
            <a:endParaRPr lang="it-IT" dirty="0"/>
          </a:p>
          <a:p>
            <a:pPr marL="0" indent="0">
              <a:buNone/>
            </a:pPr>
            <a:endParaRPr lang="it-IT" dirty="0"/>
          </a:p>
          <a:p>
            <a:endParaRPr lang="it-IT" dirty="0"/>
          </a:p>
        </p:txBody>
      </p:sp>
    </p:spTree>
    <p:extLst>
      <p:ext uri="{BB962C8B-B14F-4D97-AF65-F5344CB8AC3E}">
        <p14:creationId xmlns:p14="http://schemas.microsoft.com/office/powerpoint/2010/main" val="301630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436FE-191D-69D5-E214-A98FFB2F5CA0}"/>
              </a:ext>
            </a:extLst>
          </p:cNvPr>
          <p:cNvSpPr>
            <a:spLocks noGrp="1"/>
          </p:cNvSpPr>
          <p:nvPr>
            <p:ph type="title"/>
          </p:nvPr>
        </p:nvSpPr>
        <p:spPr>
          <a:xfrm>
            <a:off x="838200" y="365126"/>
            <a:ext cx="10515600" cy="335518"/>
          </a:xfrm>
        </p:spPr>
        <p:txBody>
          <a:bodyPr>
            <a:normAutofit fontScale="90000"/>
          </a:bodyPr>
          <a:lstStyle/>
          <a:p>
            <a:r>
              <a:rPr lang="en-GB" dirty="0"/>
              <a:t>Further directions and gaps</a:t>
            </a:r>
          </a:p>
        </p:txBody>
      </p:sp>
      <p:sp>
        <p:nvSpPr>
          <p:cNvPr id="3" name="Segnaposto contenuto 2">
            <a:extLst>
              <a:ext uri="{FF2B5EF4-FFF2-40B4-BE49-F238E27FC236}">
                <a16:creationId xmlns:a16="http://schemas.microsoft.com/office/drawing/2014/main" id="{DD159D6B-0C9A-DA5B-1E69-CA7CB9918430}"/>
              </a:ext>
            </a:extLst>
          </p:cNvPr>
          <p:cNvSpPr>
            <a:spLocks noGrp="1"/>
          </p:cNvSpPr>
          <p:nvPr>
            <p:ph idx="1"/>
          </p:nvPr>
        </p:nvSpPr>
        <p:spPr>
          <a:xfrm>
            <a:off x="182088" y="1187533"/>
            <a:ext cx="11827823" cy="5565219"/>
          </a:xfrm>
        </p:spPr>
        <p:txBody>
          <a:bodyPr>
            <a:normAutofit fontScale="85000" lnSpcReduction="20000"/>
          </a:bodyPr>
          <a:lstStyle/>
          <a:p>
            <a:pPr marL="514350" indent="-514350">
              <a:buFont typeface="+mj-lt"/>
              <a:buAutoNum type="arabicPeriod"/>
            </a:pPr>
            <a:r>
              <a:rPr lang="en-US" dirty="0"/>
              <a:t>Attention on the ways through which lessons learnt results in adaptation. Yet, how do these lessons led to innovation in “peacetime” is still not clear, (empirical cases examined often focus on “ad hoc systems” ). What happens when do </a:t>
            </a:r>
            <a:r>
              <a:rPr lang="en-US" b="1" dirty="0"/>
              <a:t>services undertake different trajectories </a:t>
            </a:r>
            <a:r>
              <a:rPr lang="en-US" dirty="0"/>
              <a:t>– as “bureaucratic organizations” vs “learning organizations” - in era marked by blurring boundaries between war and peace? </a:t>
            </a:r>
          </a:p>
          <a:p>
            <a:pPr marL="514350" indent="-514350">
              <a:buFont typeface="+mj-lt"/>
              <a:buAutoNum type="arabicPeriod"/>
            </a:pPr>
            <a:r>
              <a:rPr lang="en-US" dirty="0"/>
              <a:t>The “mediating role of social and political networks” (King 2013) in the interplay with operational and technological factors to develop adaptation and – especially - innovation is often undertheorized. "</a:t>
            </a:r>
            <a:r>
              <a:rPr lang="en-US" i="1" dirty="0"/>
              <a:t>With the exception of</a:t>
            </a:r>
            <a:r>
              <a:rPr lang="it-IT" dirty="0"/>
              <a:t> </a:t>
            </a:r>
            <a:r>
              <a:rPr lang="en-US" i="1" dirty="0"/>
              <a:t>Zisk, scholars have paid less attention to how </a:t>
            </a:r>
            <a:r>
              <a:rPr lang="en-US" b="1" i="1" dirty="0"/>
              <a:t>intraparty political pressures and political ideology </a:t>
            </a:r>
            <a:r>
              <a:rPr lang="en-US" i="1" dirty="0"/>
              <a:t>have provided the external impetus for innovation”</a:t>
            </a:r>
            <a:r>
              <a:rPr lang="it-IT" dirty="0"/>
              <a:t>  (Bury and </a:t>
            </a:r>
            <a:r>
              <a:rPr lang="it-IT" dirty="0" err="1"/>
              <a:t>Catignani</a:t>
            </a:r>
            <a:r>
              <a:rPr lang="it-IT" dirty="0"/>
              <a:t> 2019)</a:t>
            </a:r>
            <a:endParaRPr lang="en-US" dirty="0"/>
          </a:p>
          <a:p>
            <a:pPr marL="514350" indent="-514350">
              <a:buFont typeface="+mj-lt"/>
              <a:buAutoNum type="arabicPeriod"/>
            </a:pPr>
            <a:r>
              <a:rPr lang="en-US" dirty="0"/>
              <a:t>Focus on individuals but not on parties at government (FPA). Active civilian actors…what about “</a:t>
            </a:r>
            <a:r>
              <a:rPr lang="en-US" b="1" dirty="0"/>
              <a:t>passive leaders” and political parties</a:t>
            </a:r>
            <a:r>
              <a:rPr lang="en-US" dirty="0"/>
              <a:t>? (e.g., Spain, Marquina and Diaz 2010). </a:t>
            </a:r>
          </a:p>
          <a:p>
            <a:pPr marL="514350" indent="-514350">
              <a:buFont typeface="+mj-lt"/>
              <a:buAutoNum type="arabicPeriod"/>
            </a:pPr>
            <a:r>
              <a:rPr lang="en-US" dirty="0"/>
              <a:t>Recent research on the </a:t>
            </a:r>
            <a:r>
              <a:rPr lang="en-US" b="1" dirty="0"/>
              <a:t>different phases of innovation</a:t>
            </a:r>
            <a:r>
              <a:rPr lang="en-US" dirty="0"/>
              <a:t>: But what about empirical analyses on drivers that led political support?</a:t>
            </a:r>
          </a:p>
          <a:p>
            <a:pPr marL="0" indent="0">
              <a:buNone/>
            </a:pPr>
            <a:r>
              <a:rPr lang="en-US" dirty="0"/>
              <a:t>Plus, a traditional limited attention to specific cases (a lot on USA, UK, Israel…but middle powers?)</a:t>
            </a:r>
          </a:p>
          <a:p>
            <a:pPr marL="514350" indent="-514350">
              <a:buFont typeface="+mj-lt"/>
              <a:buAutoNum type="arabicPeriod"/>
            </a:pPr>
            <a:endParaRPr lang="en-US" dirty="0"/>
          </a:p>
          <a:p>
            <a:endParaRPr lang="it-IT" dirty="0"/>
          </a:p>
        </p:txBody>
      </p:sp>
    </p:spTree>
    <p:extLst>
      <p:ext uri="{BB962C8B-B14F-4D97-AF65-F5344CB8AC3E}">
        <p14:creationId xmlns:p14="http://schemas.microsoft.com/office/powerpoint/2010/main" val="385644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37D867F-66CF-568F-201E-E0A2B8EB0DC9}"/>
              </a:ext>
            </a:extLst>
          </p:cNvPr>
          <p:cNvSpPr>
            <a:spLocks noGrp="1"/>
          </p:cNvSpPr>
          <p:nvPr>
            <p:ph type="title"/>
          </p:nvPr>
        </p:nvSpPr>
        <p:spPr>
          <a:xfrm>
            <a:off x="1524000" y="548640"/>
            <a:ext cx="9160475" cy="1132258"/>
          </a:xfrm>
        </p:spPr>
        <p:txBody>
          <a:bodyPr anchor="ctr">
            <a:normAutofit/>
          </a:bodyPr>
          <a:lstStyle/>
          <a:p>
            <a:pPr algn="ctr"/>
            <a:r>
              <a:rPr lang="it-IT" dirty="0"/>
              <a:t>Innovation and </a:t>
            </a:r>
            <a:r>
              <a:rPr lang="it-IT" dirty="0" err="1"/>
              <a:t>civil</a:t>
            </a:r>
            <a:r>
              <a:rPr lang="it-IT" dirty="0"/>
              <a:t>-military relations</a:t>
            </a:r>
          </a:p>
        </p:txBody>
      </p:sp>
      <p:graphicFrame>
        <p:nvGraphicFramePr>
          <p:cNvPr id="5" name="Segnaposto contenuto 2">
            <a:extLst>
              <a:ext uri="{FF2B5EF4-FFF2-40B4-BE49-F238E27FC236}">
                <a16:creationId xmlns:a16="http://schemas.microsoft.com/office/drawing/2014/main" id="{D2B0561A-E8B5-DCFA-FAD7-7512D0C89D22}"/>
              </a:ext>
            </a:extLst>
          </p:cNvPr>
          <p:cNvGraphicFramePr>
            <a:graphicFrameLocks noGrp="1"/>
          </p:cNvGraphicFramePr>
          <p:nvPr>
            <p:ph idx="1"/>
            <p:extLst>
              <p:ext uri="{D42A27DB-BD31-4B8C-83A1-F6EECF244321}">
                <p14:modId xmlns:p14="http://schemas.microsoft.com/office/powerpoint/2010/main" val="3449670394"/>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243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A18EF25-2113-6F4A-3EB4-16DE207436E8}"/>
              </a:ext>
            </a:extLst>
          </p:cNvPr>
          <p:cNvSpPr>
            <a:spLocks noGrp="1"/>
          </p:cNvSpPr>
          <p:nvPr>
            <p:ph type="title"/>
          </p:nvPr>
        </p:nvSpPr>
        <p:spPr>
          <a:xfrm>
            <a:off x="236728" y="547126"/>
            <a:ext cx="2400374" cy="5788152"/>
          </a:xfrm>
        </p:spPr>
        <p:txBody>
          <a:bodyPr anchor="ctr">
            <a:normAutofit/>
          </a:bodyPr>
          <a:lstStyle/>
          <a:p>
            <a:r>
              <a:rPr lang="it-IT" sz="4000" dirty="0"/>
              <a:t>Inductive analysis</a:t>
            </a:r>
            <a:br>
              <a:rPr lang="it-IT" sz="4000" dirty="0"/>
            </a:br>
            <a:br>
              <a:rPr lang="it-IT" sz="4000" dirty="0"/>
            </a:br>
            <a:r>
              <a:rPr lang="it-IT" sz="4000" dirty="0"/>
              <a:t>The case of Italy (1st part)</a:t>
            </a:r>
          </a:p>
        </p:txBody>
      </p:sp>
      <p:graphicFrame>
        <p:nvGraphicFramePr>
          <p:cNvPr id="5" name="Segnaposto contenuto 2">
            <a:extLst>
              <a:ext uri="{FF2B5EF4-FFF2-40B4-BE49-F238E27FC236}">
                <a16:creationId xmlns:a16="http://schemas.microsoft.com/office/drawing/2014/main" id="{DF979FBE-372A-E37B-B797-9D8399A06E2A}"/>
              </a:ext>
            </a:extLst>
          </p:cNvPr>
          <p:cNvGraphicFramePr>
            <a:graphicFrameLocks noGrp="1"/>
          </p:cNvGraphicFramePr>
          <p:nvPr>
            <p:ph idx="1"/>
            <p:extLst>
              <p:ext uri="{D42A27DB-BD31-4B8C-83A1-F6EECF244321}">
                <p14:modId xmlns:p14="http://schemas.microsoft.com/office/powerpoint/2010/main" val="2693350575"/>
              </p:ext>
            </p:extLst>
          </p:nvPr>
        </p:nvGraphicFramePr>
        <p:xfrm>
          <a:off x="2873829" y="521210"/>
          <a:ext cx="8683857" cy="5814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040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TotalTime>
  <Words>2061</Words>
  <Application>Microsoft Macintosh PowerPoint</Application>
  <PresentationFormat>Widescreen</PresentationFormat>
  <Paragraphs>139</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Aptos</vt:lpstr>
      <vt:lpstr>Aptos Display</vt:lpstr>
      <vt:lpstr>Arial</vt:lpstr>
      <vt:lpstr>Symbol</vt:lpstr>
      <vt:lpstr>Office Theme</vt:lpstr>
      <vt:lpstr>Comfortably numb? Political Alignment and Military Innovation:  The Italian Armed Forces in the Post–Cold War Era</vt:lpstr>
      <vt:lpstr>Outline</vt:lpstr>
      <vt:lpstr>Political Alignment and Military Innovation in Italy Research Focus and Puzzle</vt:lpstr>
      <vt:lpstr>Aims</vt:lpstr>
      <vt:lpstr>The article contributes: </vt:lpstr>
      <vt:lpstr>Current debate on military innovation</vt:lpstr>
      <vt:lpstr>Further directions and gaps</vt:lpstr>
      <vt:lpstr>Innovation and civil-military relations</vt:lpstr>
      <vt:lpstr>Inductive analysis  The case of Italy (1st part)</vt:lpstr>
      <vt:lpstr>The Army – Operationally Driven Innovation</vt:lpstr>
      <vt:lpstr>Navy and Air Force – Strategic and Industrial Drivers</vt:lpstr>
      <vt:lpstr>A Theoretical Framework – Political Alignment (I)</vt:lpstr>
      <vt:lpstr>A Theoretical Framework – Political Alignment (II)</vt:lpstr>
      <vt:lpstr>Italian case (2nd part) A plausibility probe</vt:lpstr>
      <vt:lpstr>The program</vt:lpstr>
      <vt:lpstr>The exceptional nature of the 2014 Naval Law</vt:lpstr>
      <vt:lpstr>The context</vt:lpstr>
      <vt:lpstr>The context</vt:lpstr>
      <vt:lpstr>The context</vt:lpstr>
      <vt:lpstr>The Navy’s bargaining power (1)</vt:lpstr>
      <vt:lpstr>The Navy’s bargaining power (2)</vt:lpstr>
      <vt:lpstr>The Navy’s bargaining power (3)</vt:lpstr>
      <vt:lpstr>Conclusion</vt:lpstr>
      <vt:lpstr>Futher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Matteo Mazziotti di Celso</dc:creator>
  <cp:lastModifiedBy>Fabrizio Coticchia</cp:lastModifiedBy>
  <cp:revision>25</cp:revision>
  <dcterms:created xsi:type="dcterms:W3CDTF">2025-06-10T08:24:43Z</dcterms:created>
  <dcterms:modified xsi:type="dcterms:W3CDTF">2025-07-04T14:22:28Z</dcterms:modified>
</cp:coreProperties>
</file>